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94"/>
  </p:notesMasterIdLst>
  <p:sldIdLst>
    <p:sldId id="448" r:id="rId2"/>
    <p:sldId id="550" r:id="rId3"/>
    <p:sldId id="465" r:id="rId4"/>
    <p:sldId id="487" r:id="rId5"/>
    <p:sldId id="552" r:id="rId6"/>
    <p:sldId id="559" r:id="rId7"/>
    <p:sldId id="562" r:id="rId8"/>
    <p:sldId id="553" r:id="rId9"/>
    <p:sldId id="561" r:id="rId10"/>
    <p:sldId id="560" r:id="rId11"/>
    <p:sldId id="558" r:id="rId12"/>
    <p:sldId id="556" r:id="rId13"/>
    <p:sldId id="545" r:id="rId14"/>
    <p:sldId id="546" r:id="rId15"/>
    <p:sldId id="488" r:id="rId16"/>
    <p:sldId id="537" r:id="rId17"/>
    <p:sldId id="538" r:id="rId18"/>
    <p:sldId id="539" r:id="rId19"/>
    <p:sldId id="540" r:id="rId20"/>
    <p:sldId id="492" r:id="rId21"/>
    <p:sldId id="541" r:id="rId22"/>
    <p:sldId id="542" r:id="rId23"/>
    <p:sldId id="543" r:id="rId24"/>
    <p:sldId id="460" r:id="rId25"/>
    <p:sldId id="459" r:id="rId26"/>
    <p:sldId id="483" r:id="rId27"/>
    <p:sldId id="458" r:id="rId28"/>
    <p:sldId id="463" r:id="rId29"/>
    <p:sldId id="462" r:id="rId30"/>
    <p:sldId id="468" r:id="rId31"/>
    <p:sldId id="469" r:id="rId32"/>
    <p:sldId id="470" r:id="rId33"/>
    <p:sldId id="471" r:id="rId34"/>
    <p:sldId id="472" r:id="rId35"/>
    <p:sldId id="473" r:id="rId36"/>
    <p:sldId id="474" r:id="rId37"/>
    <p:sldId id="475" r:id="rId38"/>
    <p:sldId id="476" r:id="rId39"/>
    <p:sldId id="477" r:id="rId40"/>
    <p:sldId id="478" r:id="rId41"/>
    <p:sldId id="479" r:id="rId42"/>
    <p:sldId id="480" r:id="rId43"/>
    <p:sldId id="481" r:id="rId44"/>
    <p:sldId id="482" r:id="rId45"/>
    <p:sldId id="484" r:id="rId46"/>
    <p:sldId id="486" r:id="rId47"/>
    <p:sldId id="491" r:id="rId48"/>
    <p:sldId id="493" r:id="rId49"/>
    <p:sldId id="506" r:id="rId50"/>
    <p:sldId id="497" r:id="rId51"/>
    <p:sldId id="466" r:id="rId52"/>
    <p:sldId id="503" r:id="rId53"/>
    <p:sldId id="457" r:id="rId54"/>
    <p:sldId id="511" r:id="rId55"/>
    <p:sldId id="495" r:id="rId56"/>
    <p:sldId id="496" r:id="rId57"/>
    <p:sldId id="518" r:id="rId58"/>
    <p:sldId id="517" r:id="rId59"/>
    <p:sldId id="563" r:id="rId60"/>
    <p:sldId id="499" r:id="rId61"/>
    <p:sldId id="519" r:id="rId62"/>
    <p:sldId id="500" r:id="rId63"/>
    <p:sldId id="505" r:id="rId64"/>
    <p:sldId id="489" r:id="rId65"/>
    <p:sldId id="490" r:id="rId66"/>
    <p:sldId id="498" r:id="rId67"/>
    <p:sldId id="509" r:id="rId68"/>
    <p:sldId id="502" r:id="rId69"/>
    <p:sldId id="564" r:id="rId70"/>
    <p:sldId id="565" r:id="rId71"/>
    <p:sldId id="504" r:id="rId72"/>
    <p:sldId id="516" r:id="rId73"/>
    <p:sldId id="520" r:id="rId74"/>
    <p:sldId id="515" r:id="rId75"/>
    <p:sldId id="521" r:id="rId76"/>
    <p:sldId id="522" r:id="rId77"/>
    <p:sldId id="523" r:id="rId78"/>
    <p:sldId id="524" r:id="rId79"/>
    <p:sldId id="525" r:id="rId80"/>
    <p:sldId id="527" r:id="rId81"/>
    <p:sldId id="526" r:id="rId82"/>
    <p:sldId id="528" r:id="rId83"/>
    <p:sldId id="529" r:id="rId84"/>
    <p:sldId id="531" r:id="rId85"/>
    <p:sldId id="532" r:id="rId86"/>
    <p:sldId id="533" r:id="rId87"/>
    <p:sldId id="534" r:id="rId88"/>
    <p:sldId id="535" r:id="rId89"/>
    <p:sldId id="536" r:id="rId90"/>
    <p:sldId id="547" r:id="rId91"/>
    <p:sldId id="548" r:id="rId92"/>
    <p:sldId id="501" r:id="rId93"/>
  </p:sldIdLst>
  <p:sldSz cx="12192000" cy="6858000"/>
  <p:notesSz cx="6858000" cy="9144000"/>
  <p:embeddedFontLst>
    <p:embeddedFont>
      <p:font typeface="Calibri" panose="020F0502020204030204" pitchFamily="34" charset="0"/>
      <p:regular r:id="rId95"/>
      <p:bold r:id="rId96"/>
      <p:italic r:id="rId97"/>
      <p:boldItalic r:id="rId98"/>
    </p:embeddedFont>
    <p:embeddedFont>
      <p:font typeface="Microsoft YaHei Light" panose="020B0502040204020203" pitchFamily="34" charset="-122"/>
      <p:regular r:id="rId99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/>
    <p:restoredTop sz="91156"/>
  </p:normalViewPr>
  <p:slideViewPr>
    <p:cSldViewPr snapToGrid="0" snapToObjects="1" showGuides="1">
      <p:cViewPr varScale="1">
        <p:scale>
          <a:sx n="79" d="100"/>
          <a:sy n="79" d="100"/>
        </p:scale>
        <p:origin x="684" y="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5.fntdata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19A29-A091-104B-A4BF-C40E2182BBC8}" type="datetimeFigureOut">
              <a:rPr lang="sv-SE" smtClean="0"/>
              <a:t>2019-05-13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Klicka här för att ändra format på bakgrundstexten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100ED-E8D8-1340-AC30-6F7981ECA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013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100ED-E8D8-1340-AC30-6F7981ECA70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7320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vill att träråvaran vi använder kommer från 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hållbart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och ansvarsfullt brukade skogar.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100ED-E8D8-1340-AC30-6F7981ECA704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1081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100ED-E8D8-1340-AC30-6F7981ECA704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1958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År 1899 lades grunden till Edsbyns skidfabrik när Jonas Johansson, tillverka skidor i Edsbyn. 1972 var årskapaciteten hela 400 000 par skidor.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Edsbyverken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hade blivit en av världens största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skidproducenter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100ED-E8D8-1340-AC30-6F7981ECA704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253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Av spillvirket från skidtillverkningen tillverkades </a:t>
            </a:r>
            <a:r>
              <a:rPr lang="sv-SE" dirty="0" err="1"/>
              <a:t>bl</a:t>
            </a:r>
            <a:r>
              <a:rPr lang="sv-SE" dirty="0"/>
              <a:t> a </a:t>
            </a:r>
            <a:r>
              <a:rPr lang="sv-SE" dirty="0" err="1"/>
              <a:t>Fanett</a:t>
            </a:r>
            <a:r>
              <a:rPr lang="sv-SE" dirty="0"/>
              <a:t> från 1956, designad av arkitekten </a:t>
            </a:r>
            <a:r>
              <a:rPr lang="sv-SE" dirty="0" err="1"/>
              <a:t>Ilmari</a:t>
            </a:r>
            <a:r>
              <a:rPr lang="sv-SE" dirty="0"/>
              <a:t> </a:t>
            </a:r>
            <a:r>
              <a:rPr lang="sv-SE" dirty="0" err="1"/>
              <a:t>Tapiovaara</a:t>
            </a:r>
            <a:r>
              <a:rPr lang="sv-SE" dirty="0"/>
              <a:t> såldes i mer än fem miljoner exemplar. Här tillsammans med Miss Universum Hillevi </a:t>
            </a:r>
            <a:r>
              <a:rPr lang="sv-SE" dirty="0" err="1"/>
              <a:t>Rombin</a:t>
            </a:r>
            <a:r>
              <a:rPr lang="sv-SE" dirty="0"/>
              <a:t>, uppväxt i Edsbyns grannby Alfta i Hälsingland.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100ED-E8D8-1340-AC30-6F7981ECA704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2143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</a:t>
            </a:r>
            <a:r>
              <a:rPr lang="sv-SE" dirty="0" err="1"/>
              <a:t>dagsproduktion</a:t>
            </a:r>
            <a:r>
              <a:rPr lang="sv-SE" dirty="0"/>
              <a:t> av </a:t>
            </a:r>
            <a:r>
              <a:rPr lang="sv-SE" dirty="0" err="1"/>
              <a:t>Fanett</a:t>
            </a:r>
            <a:r>
              <a:rPr lang="sv-SE" dirty="0"/>
              <a:t> 1967 – 1.000 stycken!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100ED-E8D8-1340-AC30-6F7981ECA704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1272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När Jens Fager fick det ärofyllda uppdraget att designa en pall för Nationalmuseet valde han att göra det tillsammans med Edsbyn som har sina rötter i träriket och denna en gedigna historia som producenter.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Stool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blev till.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100ED-E8D8-1340-AC30-6F7981ECA704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3200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finns nu möjlighet att vara en aktiv del av forskningsprojektet genom att köpa en testprodukt.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100ED-E8D8-1340-AC30-6F7981ECA704}" type="slidenum">
              <a:rPr lang="sv-SE" smtClean="0"/>
              <a:t>92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789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, utan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99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+ Rubrik ovanfö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>
            <a:extLst>
              <a:ext uri="{FF2B5EF4-FFF2-40B4-BE49-F238E27FC236}">
                <a16:creationId xmlns="" xmlns:a16="http://schemas.microsoft.com/office/drawing/2014/main" id="{14E77AF1-F33F-2842-968A-6402753D0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30350" y="3508794"/>
            <a:ext cx="9131300" cy="711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 cap="all" spc="600" baseline="0">
                <a:solidFill>
                  <a:schemeClr val="bg1"/>
                </a:solidFill>
                <a:latin typeface="Microsoft YaHei Light" panose="020B0502040204020203" pitchFamily="34" charset="-122"/>
              </a:defRPr>
            </a:lvl1pPr>
          </a:lstStyle>
          <a:p>
            <a:r>
              <a:rPr lang="sv-SE" dirty="0"/>
              <a:t>PRODUKTSLOGAN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55DD9707-F562-8349-B2DB-D0618378F1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465431"/>
            <a:ext cx="12192000" cy="1043363"/>
          </a:xfrm>
          <a:prstGeom prst="rect">
            <a:avLst/>
          </a:prstGeom>
        </p:spPr>
        <p:txBody>
          <a:bodyPr bIns="0" anchor="b" anchorCtr="0">
            <a:spAutoFit/>
          </a:bodyPr>
          <a:lstStyle>
            <a:lvl1pPr marL="0" indent="0" algn="ctr">
              <a:buNone/>
              <a:defRPr sz="7200" b="0" i="0" cap="all" baseline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dirty="0"/>
              <a:t>PRODUKTNAMN</a:t>
            </a:r>
          </a:p>
        </p:txBody>
      </p:sp>
    </p:spTree>
    <p:extLst>
      <p:ext uri="{BB962C8B-B14F-4D97-AF65-F5344CB8AC3E}">
        <p14:creationId xmlns:p14="http://schemas.microsoft.com/office/powerpoint/2010/main" val="9363566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pos="7537" userDrawn="1">
          <p15:clr>
            <a:srgbClr val="FBAE40"/>
          </p15:clr>
        </p15:guide>
        <p15:guide id="5" orient="horz" pos="4156" userDrawn="1">
          <p15:clr>
            <a:srgbClr val="FBAE40"/>
          </p15:clr>
        </p15:guide>
        <p15:guide id="6" orient="horz" pos="16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. transparent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95E829AD-6CA1-554F-9623-8799C76942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4011" y="2331683"/>
            <a:ext cx="9242610" cy="293956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260"/>
              </a:lnSpc>
              <a:spcBef>
                <a:spcPts val="600"/>
              </a:spcBef>
              <a:buNone/>
              <a:defRPr sz="1800" b="0" i="0" spc="1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059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rubrik +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4">
            <a:extLst>
              <a:ext uri="{FF2B5EF4-FFF2-40B4-BE49-F238E27FC236}">
                <a16:creationId xmlns="" xmlns:a16="http://schemas.microsoft.com/office/drawing/2014/main" id="{443F22DE-D1C5-664A-B7D3-1E56676036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705475" cy="685799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="" xmlns:a16="http://schemas.microsoft.com/office/drawing/2014/main" id="{4A887252-2289-BE4B-8368-42AC1D8A97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9839" y="2156864"/>
            <a:ext cx="5257800" cy="2544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40000"/>
              </a:lnSpc>
              <a:buNone/>
              <a:defRPr sz="15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defRPr>
            </a:lvl1pPr>
            <a:lvl2pPr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Akzidenz-Grotesk Std Light" panose="02000506040000020003" pitchFamily="2" charset="77"/>
              </a:defRPr>
            </a:lvl2pPr>
            <a:lvl3pPr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Akzidenz-Grotesk Std Light" panose="02000506040000020003" pitchFamily="2" charset="77"/>
              </a:defRPr>
            </a:lvl3pPr>
          </a:lstStyle>
          <a:p>
            <a:r>
              <a:rPr lang="sv-SE" dirty="0"/>
              <a:t>Klicka här för att ändra format på bakgrundstexten</a:t>
            </a:r>
          </a:p>
        </p:txBody>
      </p:sp>
      <p:sp>
        <p:nvSpPr>
          <p:cNvPr id="11" name="Platshållare för text 14" descr="KAPITELRUBRIK">
            <a:extLst>
              <a:ext uri="{FF2B5EF4-FFF2-40B4-BE49-F238E27FC236}">
                <a16:creationId xmlns="" xmlns:a16="http://schemas.microsoft.com/office/drawing/2014/main" id="{671021E2-3AAE-7940-8DE5-0035D9A5CE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5476" y="1253568"/>
            <a:ext cx="6486526" cy="6667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0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949907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4">
            <a:extLst>
              <a:ext uri="{FF2B5EF4-FFF2-40B4-BE49-F238E27FC236}">
                <a16:creationId xmlns="" xmlns:a16="http://schemas.microsoft.com/office/drawing/2014/main" id="{443F22DE-D1C5-664A-B7D3-1E56676036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705475" cy="685799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="" xmlns:a16="http://schemas.microsoft.com/office/drawing/2014/main" id="{4A887252-2289-BE4B-8368-42AC1D8A97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6527" y="2282370"/>
            <a:ext cx="4968873" cy="25442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4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defRPr>
            </a:lvl1pPr>
            <a:lvl2pPr>
              <a:lnSpc>
                <a:spcPct val="100000"/>
              </a:lnSpc>
              <a:defRPr sz="1400" b="0" i="0" baseline="0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</a:defRPr>
            </a:lvl2pPr>
            <a:lvl3pPr>
              <a:lnSpc>
                <a:spcPct val="100000"/>
              </a:lnSpc>
              <a:defRPr sz="1400" b="0" i="0" baseline="0">
                <a:solidFill>
                  <a:schemeClr val="bg1">
                    <a:lumMod val="50000"/>
                  </a:schemeClr>
                </a:solidFill>
                <a:latin typeface="Microsoft YaHei Light" panose="020B0502040204020203" pitchFamily="34" charset="-122"/>
              </a:defRPr>
            </a:lvl3pPr>
          </a:lstStyle>
          <a:p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ett
Nivå två
Nivå tre
Nivå fyra
Nivå fem</a:t>
            </a:r>
          </a:p>
          <a:p>
            <a:pPr lvl="2"/>
            <a:r>
              <a:rPr lang="sv-SE" dirty="0"/>
              <a:t>Nivå</a:t>
            </a:r>
          </a:p>
        </p:txBody>
      </p:sp>
      <p:sp>
        <p:nvSpPr>
          <p:cNvPr id="13" name="Platshållare för text 14" descr="KAPITELRUBRIK">
            <a:extLst>
              <a:ext uri="{FF2B5EF4-FFF2-40B4-BE49-F238E27FC236}">
                <a16:creationId xmlns="" xmlns:a16="http://schemas.microsoft.com/office/drawing/2014/main" id="{0BCAEFFB-E38F-524F-B1C3-490B5E97D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5475" y="1253568"/>
            <a:ext cx="6486527" cy="6667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0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029938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rödtext, mindr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4">
            <a:extLst>
              <a:ext uri="{FF2B5EF4-FFF2-40B4-BE49-F238E27FC236}">
                <a16:creationId xmlns="" xmlns:a16="http://schemas.microsoft.com/office/drawing/2014/main" id="{443F22DE-D1C5-664A-B7D3-1E56676036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64622" y="508011"/>
            <a:ext cx="4128238" cy="584197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1" name="Platshållare för text 15">
            <a:extLst>
              <a:ext uri="{FF2B5EF4-FFF2-40B4-BE49-F238E27FC236}">
                <a16:creationId xmlns="" xmlns:a16="http://schemas.microsoft.com/office/drawing/2014/main" id="{961A31BF-DB1C-214C-9C30-C1C7173829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860791"/>
            <a:ext cx="7464622" cy="5327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0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="" xmlns:a16="http://schemas.microsoft.com/office/drawing/2014/main" id="{2CAFCD48-73F0-F041-A383-E8CDFEB39B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9931" y="2813044"/>
            <a:ext cx="5168900" cy="10033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620"/>
              </a:lnSpc>
              <a:buNone/>
              <a:defRPr sz="15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r>
              <a:rPr lang="sv-SE" dirty="0"/>
              <a:t>Brödtext brödtext brödtext brödtext brödtext brödtext brödtext brödtext brödtext brödtext brödtext.</a:t>
            </a:r>
          </a:p>
        </p:txBody>
      </p:sp>
    </p:spTree>
    <p:extLst>
      <p:ext uri="{BB962C8B-B14F-4D97-AF65-F5344CB8AC3E}">
        <p14:creationId xmlns:p14="http://schemas.microsoft.com/office/powerpoint/2010/main" val="4162476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4">
            <a:extLst>
              <a:ext uri="{FF2B5EF4-FFF2-40B4-BE49-F238E27FC236}">
                <a16:creationId xmlns="" xmlns:a16="http://schemas.microsoft.com/office/drawing/2014/main" id="{5E3F8CE4-504B-9A49-BF42-356274FE07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38444" y="519791"/>
            <a:ext cx="2488244" cy="2588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="" xmlns:a16="http://schemas.microsoft.com/office/drawing/2014/main" id="{E965DB83-1368-2641-8FF2-F353B5D410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672" y="519791"/>
            <a:ext cx="5853111" cy="537615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59B5BD29-1B6F-6B4F-AFDF-E01F6F5BC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354" y="6233061"/>
            <a:ext cx="1418923" cy="335064"/>
          </a:xfrm>
          <a:prstGeom prst="rect">
            <a:avLst/>
          </a:prstGeom>
        </p:spPr>
      </p:pic>
      <p:sp>
        <p:nvSpPr>
          <p:cNvPr id="17" name="Platshållare för bild 4">
            <a:extLst>
              <a:ext uri="{FF2B5EF4-FFF2-40B4-BE49-F238E27FC236}">
                <a16:creationId xmlns="" xmlns:a16="http://schemas.microsoft.com/office/drawing/2014/main" id="{455C2579-B7E3-4149-A12E-40F88F10E9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38444" y="3307814"/>
            <a:ext cx="2488244" cy="2588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8" name="Platshållare för bild 4">
            <a:extLst>
              <a:ext uri="{FF2B5EF4-FFF2-40B4-BE49-F238E27FC236}">
                <a16:creationId xmlns="" xmlns:a16="http://schemas.microsoft.com/office/drawing/2014/main" id="{3BB41F2F-8C21-DF4D-B17D-F1C9C128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37349" y="3307814"/>
            <a:ext cx="2488244" cy="2588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9" name="Platshållare för bild 4">
            <a:extLst>
              <a:ext uri="{FF2B5EF4-FFF2-40B4-BE49-F238E27FC236}">
                <a16:creationId xmlns="" xmlns:a16="http://schemas.microsoft.com/office/drawing/2014/main" id="{6B023356-47E4-D044-BFEF-9C09223A69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7349" y="519791"/>
            <a:ext cx="2488244" cy="2588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766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, med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F92D0873-5521-2448-8574-6849015047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354" y="6233061"/>
            <a:ext cx="1418923" cy="33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3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="" xmlns:a16="http://schemas.microsoft.com/office/drawing/2014/main" id="{5123BADD-1253-2949-BED8-5AD5CE1407EE}"/>
              </a:ext>
            </a:extLst>
          </p:cNvPr>
          <p:cNvSpPr/>
          <p:nvPr userDrawn="1"/>
        </p:nvSpPr>
        <p:spPr>
          <a:xfrm>
            <a:off x="235736" y="257175"/>
            <a:ext cx="11714158" cy="634365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aseline="-25000" dirty="0"/>
          </a:p>
        </p:txBody>
      </p:sp>
      <p:pic>
        <p:nvPicPr>
          <p:cNvPr id="13" name="Bildobjekt 12">
            <a:extLst>
              <a:ext uri="{FF2B5EF4-FFF2-40B4-BE49-F238E27FC236}">
                <a16:creationId xmlns="" xmlns:a16="http://schemas.microsoft.com/office/drawing/2014/main" id="{42C34C29-689A-244A-948D-A7856B165C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354" y="6002030"/>
            <a:ext cx="1418923" cy="335064"/>
          </a:xfrm>
          <a:prstGeom prst="rect">
            <a:avLst/>
          </a:prstGeom>
        </p:spPr>
      </p:pic>
      <p:sp>
        <p:nvSpPr>
          <p:cNvPr id="15" name="Platshållare för text 14" descr="KAPITELRUBRIK">
            <a:extLst>
              <a:ext uri="{FF2B5EF4-FFF2-40B4-BE49-F238E27FC236}">
                <a16:creationId xmlns="" xmlns:a16="http://schemas.microsoft.com/office/drawing/2014/main" id="{BFAF536C-5D76-C24E-9126-9FDEB21804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519356"/>
            <a:ext cx="12192000" cy="6667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6000" b="0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dirty="0"/>
              <a:t>KAPITELRUBRIK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="" xmlns:a16="http://schemas.microsoft.com/office/drawing/2014/main" id="{2992C9F4-C556-514D-AC30-CB37BC6E75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85" y="3400894"/>
            <a:ext cx="12192000" cy="3365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340"/>
              </a:lnSpc>
              <a:buNone/>
              <a:defRPr sz="2000" b="0" i="0" cap="all" spc="300" baseline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422359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Bild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4">
            <a:extLst>
              <a:ext uri="{FF2B5EF4-FFF2-40B4-BE49-F238E27FC236}">
                <a16:creationId xmlns="" xmlns:a16="http://schemas.microsoft.com/office/drawing/2014/main" id="{BF7904DB-0B35-B54E-B7BD-6489814591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909" y="2225246"/>
            <a:ext cx="5093456" cy="338324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6" name="Platshållare för bild 4">
            <a:extLst>
              <a:ext uri="{FF2B5EF4-FFF2-40B4-BE49-F238E27FC236}">
                <a16:creationId xmlns="" xmlns:a16="http://schemas.microsoft.com/office/drawing/2014/main" id="{02FDFA6E-75F7-4D42-9082-BE850D012F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8224" y="2225246"/>
            <a:ext cx="2416161" cy="159557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9" name="Platshållare för bild 4">
            <a:extLst>
              <a:ext uri="{FF2B5EF4-FFF2-40B4-BE49-F238E27FC236}">
                <a16:creationId xmlns="" xmlns:a16="http://schemas.microsoft.com/office/drawing/2014/main" id="{F4070D2B-0339-1E47-9854-EEB4DEFBF8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8224" y="4012482"/>
            <a:ext cx="2416161" cy="159557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7" name="Platshållare för bild 4">
            <a:extLst>
              <a:ext uri="{FF2B5EF4-FFF2-40B4-BE49-F238E27FC236}">
                <a16:creationId xmlns="" xmlns:a16="http://schemas.microsoft.com/office/drawing/2014/main" id="{0A49FE3A-FC2F-0545-AE1C-E530E76F29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9244" y="2225246"/>
            <a:ext cx="2600887" cy="158495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8" name="Platshållare för bild 4">
            <a:extLst>
              <a:ext uri="{FF2B5EF4-FFF2-40B4-BE49-F238E27FC236}">
                <a16:creationId xmlns="" xmlns:a16="http://schemas.microsoft.com/office/drawing/2014/main" id="{94941072-967D-DD4D-9C16-5986F4E324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9243" y="4013583"/>
            <a:ext cx="2600887" cy="159557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text 5">
            <a:extLst>
              <a:ext uri="{FF2B5EF4-FFF2-40B4-BE49-F238E27FC236}">
                <a16:creationId xmlns="" xmlns:a16="http://schemas.microsoft.com/office/drawing/2014/main" id="{EA928C93-D6EA-1248-B5DB-CDAE86F4A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85" y="1286208"/>
            <a:ext cx="12191999" cy="3350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cap="all" spc="300" baseline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r>
              <a:rPr lang="sv-SE" dirty="0"/>
              <a:t>UNDERRUBRIK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F92D0873-5521-2448-8574-6849015047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354" y="6233061"/>
            <a:ext cx="1418923" cy="335064"/>
          </a:xfrm>
          <a:prstGeom prst="rect">
            <a:avLst/>
          </a:prstGeom>
        </p:spPr>
      </p:pic>
      <p:sp>
        <p:nvSpPr>
          <p:cNvPr id="6" name="Platshållare för text 5">
            <a:extLst>
              <a:ext uri="{FF2B5EF4-FFF2-40B4-BE49-F238E27FC236}">
                <a16:creationId xmlns="" xmlns:a16="http://schemas.microsoft.com/office/drawing/2014/main" id="{1CC8F977-CAFE-DE43-A2AE-6F5E49CA99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6836"/>
            <a:ext cx="12192000" cy="7073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32123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Bildkollage + produktbeskr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4">
            <a:extLst>
              <a:ext uri="{FF2B5EF4-FFF2-40B4-BE49-F238E27FC236}">
                <a16:creationId xmlns="" xmlns:a16="http://schemas.microsoft.com/office/drawing/2014/main" id="{BF7904DB-0B35-B54E-B7BD-6489814591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909" y="1955254"/>
            <a:ext cx="5093456" cy="338324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6" name="Platshållare för bild 4">
            <a:extLst>
              <a:ext uri="{FF2B5EF4-FFF2-40B4-BE49-F238E27FC236}">
                <a16:creationId xmlns="" xmlns:a16="http://schemas.microsoft.com/office/drawing/2014/main" id="{02FDFA6E-75F7-4D42-9082-BE850D012F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8224" y="1953238"/>
            <a:ext cx="2416161" cy="159557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9" name="Platshållare för bild 4">
            <a:extLst>
              <a:ext uri="{FF2B5EF4-FFF2-40B4-BE49-F238E27FC236}">
                <a16:creationId xmlns="" xmlns:a16="http://schemas.microsoft.com/office/drawing/2014/main" id="{F4070D2B-0339-1E47-9854-EEB4DEFBF8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8224" y="3740474"/>
            <a:ext cx="2416161" cy="159557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7" name="Platshållare för bild 4">
            <a:extLst>
              <a:ext uri="{FF2B5EF4-FFF2-40B4-BE49-F238E27FC236}">
                <a16:creationId xmlns="" xmlns:a16="http://schemas.microsoft.com/office/drawing/2014/main" id="{0A49FE3A-FC2F-0545-AE1C-E530E76F29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9244" y="1953238"/>
            <a:ext cx="2600887" cy="158495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8" name="Platshållare för bild 4">
            <a:extLst>
              <a:ext uri="{FF2B5EF4-FFF2-40B4-BE49-F238E27FC236}">
                <a16:creationId xmlns="" xmlns:a16="http://schemas.microsoft.com/office/drawing/2014/main" id="{94941072-967D-DD4D-9C16-5986F4E324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9243" y="3741575"/>
            <a:ext cx="2600887" cy="159557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text 5">
            <a:extLst>
              <a:ext uri="{FF2B5EF4-FFF2-40B4-BE49-F238E27FC236}">
                <a16:creationId xmlns="" xmlns:a16="http://schemas.microsoft.com/office/drawing/2014/main" id="{EA928C93-D6EA-1248-B5DB-CDAE86F4A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85" y="1286208"/>
            <a:ext cx="12191999" cy="3350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cap="all" spc="300" baseline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r>
              <a:rPr lang="sv-SE" dirty="0"/>
              <a:t>UNDERRUBRIK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F92D0873-5521-2448-8574-6849015047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354" y="6233061"/>
            <a:ext cx="1418923" cy="335064"/>
          </a:xfrm>
          <a:prstGeom prst="rect">
            <a:avLst/>
          </a:prstGeom>
        </p:spPr>
      </p:pic>
      <p:sp>
        <p:nvSpPr>
          <p:cNvPr id="6" name="Platshållare för text 5">
            <a:extLst>
              <a:ext uri="{FF2B5EF4-FFF2-40B4-BE49-F238E27FC236}">
                <a16:creationId xmlns="" xmlns:a16="http://schemas.microsoft.com/office/drawing/2014/main" id="{1CC8F977-CAFE-DE43-A2AE-6F5E49CA99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6836"/>
            <a:ext cx="12192000" cy="7073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20" name="Platshållare för text 13">
            <a:extLst>
              <a:ext uri="{FF2B5EF4-FFF2-40B4-BE49-F238E27FC236}">
                <a16:creationId xmlns="" xmlns:a16="http://schemas.microsoft.com/office/drawing/2014/main" id="{AB8C7841-EC7D-3C44-AA16-B12D576B164C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9909" y="5631223"/>
            <a:ext cx="10520221" cy="334963"/>
          </a:xfrm>
          <a:prstGeom prst="rect">
            <a:avLst/>
          </a:prstGeom>
        </p:spPr>
        <p:txBody>
          <a:bodyPr lIns="0" tIns="72000" rIns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4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r>
              <a:rPr lang="sv-SE" dirty="0"/>
              <a:t>Kort produktbeskrivning</a:t>
            </a:r>
          </a:p>
        </p:txBody>
      </p:sp>
    </p:spTree>
    <p:extLst>
      <p:ext uri="{BB962C8B-B14F-4D97-AF65-F5344CB8AC3E}">
        <p14:creationId xmlns:p14="http://schemas.microsoft.com/office/powerpoint/2010/main" val="33960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eskrivan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text 15">
            <a:extLst>
              <a:ext uri="{FF2B5EF4-FFF2-40B4-BE49-F238E27FC236}">
                <a16:creationId xmlns="" xmlns:a16="http://schemas.microsoft.com/office/drawing/2014/main" id="{0916B330-26A9-9148-917D-D135FFE0C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540331"/>
            <a:ext cx="12192000" cy="936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="" xmlns:a16="http://schemas.microsoft.com/office/drawing/2014/main" id="{4BEC18DD-AD46-184E-9C0D-D7E1E00CF4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4930" y="2476956"/>
            <a:ext cx="8462140" cy="2704644"/>
          </a:xfrm>
          <a:prstGeom prst="rect">
            <a:avLst/>
          </a:prstGeom>
        </p:spPr>
        <p:txBody>
          <a:bodyPr anchor="t" anchorCtr="0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baseline="0" dirty="0">
                <a:latin typeface="Microsoft YaHei Light" panose="020B0502040204020203" pitchFamily="34" charset="-122"/>
              </a:rPr>
              <a:t>Skriv din brödtext här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0F1B1A27-0910-D64D-9588-D3E22C03C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354" y="6233061"/>
            <a:ext cx="1418923" cy="33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23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, bild,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F92D0873-5521-2448-8574-6849015047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354" y="6233061"/>
            <a:ext cx="1418923" cy="335064"/>
          </a:xfrm>
          <a:prstGeom prst="rect">
            <a:avLst/>
          </a:prstGeom>
        </p:spPr>
      </p:pic>
      <p:sp>
        <p:nvSpPr>
          <p:cNvPr id="11" name="Platshållare för text 5">
            <a:extLst>
              <a:ext uri="{FF2B5EF4-FFF2-40B4-BE49-F238E27FC236}">
                <a16:creationId xmlns="" xmlns:a16="http://schemas.microsoft.com/office/drawing/2014/main" id="{40EFDF83-5C9A-0340-B4D6-6E7CA82840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396393"/>
            <a:ext cx="12192001" cy="3350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r>
              <a:rPr lang="sv-SE" dirty="0"/>
              <a:t>Ytterligare info/Hänvisning till…</a:t>
            </a:r>
          </a:p>
        </p:txBody>
      </p:sp>
      <p:sp>
        <p:nvSpPr>
          <p:cNvPr id="8" name="Platshållare för text 5">
            <a:extLst>
              <a:ext uri="{FF2B5EF4-FFF2-40B4-BE49-F238E27FC236}">
                <a16:creationId xmlns="" xmlns:a16="http://schemas.microsoft.com/office/drawing/2014/main" id="{252A0592-0A00-9441-8F60-1DC6FA9445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185" y="1286208"/>
            <a:ext cx="12191999" cy="3350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cap="all" spc="300" baseline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r>
              <a:rPr lang="sv-SE" dirty="0"/>
              <a:t>UNDERRUBRIK</a:t>
            </a:r>
          </a:p>
        </p:txBody>
      </p:sp>
      <p:sp>
        <p:nvSpPr>
          <p:cNvPr id="9" name="Platshållare för text 5">
            <a:extLst>
              <a:ext uri="{FF2B5EF4-FFF2-40B4-BE49-F238E27FC236}">
                <a16:creationId xmlns="" xmlns:a16="http://schemas.microsoft.com/office/drawing/2014/main" id="{CED92AE1-267C-3745-A7CA-E5C2E327C8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6836"/>
            <a:ext cx="12192000" cy="7073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78298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vit 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4">
            <a:extLst>
              <a:ext uri="{FF2B5EF4-FFF2-40B4-BE49-F238E27FC236}">
                <a16:creationId xmlns="" xmlns:a16="http://schemas.microsoft.com/office/drawing/2014/main" id="{CCF6B44F-AC2A-F942-880E-F78A0F48D8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7013" y="260350"/>
            <a:ext cx="11737975" cy="6337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3535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43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4">
            <a:extLst>
              <a:ext uri="{FF2B5EF4-FFF2-40B4-BE49-F238E27FC236}">
                <a16:creationId xmlns="" xmlns:a16="http://schemas.microsoft.com/office/drawing/2014/main" id="{5E3F8CE4-504B-9A49-BF42-356274FE07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04198" y="257174"/>
            <a:ext cx="5139186" cy="364117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="" xmlns:a16="http://schemas.microsoft.com/office/drawing/2014/main" id="{E965DB83-1368-2641-8FF2-F353B5D410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2888" y="257176"/>
            <a:ext cx="6399711" cy="57104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 4">
            <a:extLst>
              <a:ext uri="{FF2B5EF4-FFF2-40B4-BE49-F238E27FC236}">
                <a16:creationId xmlns="" xmlns:a16="http://schemas.microsoft.com/office/drawing/2014/main" id="{40BC9271-737B-D94A-A2FB-71DB3F7CD8D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02278" y="4055920"/>
            <a:ext cx="2488244" cy="19117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23" name="Platshållare för bild 4">
            <a:extLst>
              <a:ext uri="{FF2B5EF4-FFF2-40B4-BE49-F238E27FC236}">
                <a16:creationId xmlns="" xmlns:a16="http://schemas.microsoft.com/office/drawing/2014/main" id="{F2A8475F-FC6D-A445-AC7D-8EF5BBDC65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62726" y="4055920"/>
            <a:ext cx="2480658" cy="19117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 b="0" i="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="" xmlns:a16="http://schemas.microsoft.com/office/drawing/2014/main" id="{1B39ED1A-F649-0D41-991A-1649E0EB9DB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0" y="6171365"/>
            <a:ext cx="4323384" cy="334963"/>
          </a:xfrm>
          <a:prstGeom prst="rect">
            <a:avLst/>
          </a:prstGeom>
        </p:spPr>
        <p:txBody>
          <a:bodyPr lIns="0" tIns="72000" rIns="0"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defRPr>
            </a:lvl1pPr>
          </a:lstStyle>
          <a:p>
            <a:r>
              <a:rPr lang="sv-SE" dirty="0"/>
              <a:t>Beskrivning, t ex referensobjekt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59B5BD29-1B6F-6B4F-AFDF-E01F6F5BC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354" y="6233061"/>
            <a:ext cx="1418923" cy="33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35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49" r:id="rId3"/>
    <p:sldLayoutId id="2147483660" r:id="rId4"/>
    <p:sldLayoutId id="2147483667" r:id="rId5"/>
    <p:sldLayoutId id="2147483650" r:id="rId6"/>
    <p:sldLayoutId id="2147483662" r:id="rId7"/>
    <p:sldLayoutId id="2147483664" r:id="rId8"/>
    <p:sldLayoutId id="2147483659" r:id="rId9"/>
    <p:sldLayoutId id="2147483658" r:id="rId10"/>
    <p:sldLayoutId id="2147483665" r:id="rId11"/>
    <p:sldLayoutId id="2147483661" r:id="rId12"/>
    <p:sldLayoutId id="2147483657" r:id="rId13"/>
    <p:sldLayoutId id="2147483663" r:id="rId14"/>
    <p:sldLayoutId id="21474836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jpeg"/><Relationship Id="rId5" Type="http://schemas.openxmlformats.org/officeDocument/2006/relationships/image" Target="../media/image101.tiff"/><Relationship Id="rId4" Type="http://schemas.openxmlformats.org/officeDocument/2006/relationships/image" Target="../media/image10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tiff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tiff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emf"/><Relationship Id="rId5" Type="http://schemas.openxmlformats.org/officeDocument/2006/relationships/image" Target="../media/image156.emf"/><Relationship Id="rId4" Type="http://schemas.openxmlformats.org/officeDocument/2006/relationships/image" Target="../media/image155.e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emf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9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FAD2BC9A-BE04-6E42-A981-0A1A09A2AD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="" xmlns:a16="http://schemas.microsoft.com/office/drawing/2014/main" id="{2F0CE61C-908B-8543-8C44-F226098507C0}"/>
              </a:ext>
            </a:extLst>
          </p:cNvPr>
          <p:cNvSpPr txBox="1">
            <a:spLocks/>
          </p:cNvSpPr>
          <p:nvPr/>
        </p:nvSpPr>
        <p:spPr>
          <a:xfrm>
            <a:off x="0" y="2815389"/>
            <a:ext cx="12192000" cy="1227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10000" dirty="0">
                <a:solidFill>
                  <a:schemeClr val="bg1"/>
                </a:solidFill>
                <a:latin typeface="Times New Roman" panose="02020603050405020304" pitchFamily="18" charset="0"/>
              </a:rPr>
              <a:t>EDSBYN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="" xmlns:a16="http://schemas.microsoft.com/office/drawing/2014/main" id="{51C50689-B839-EE44-923C-F5731116E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354" y="6258461"/>
            <a:ext cx="1418923" cy="33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94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D277075C-A9B6-D24D-AF07-40B1BE505A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DESIGNERS</a:t>
            </a:r>
          </a:p>
        </p:txBody>
      </p:sp>
      <p:sp>
        <p:nvSpPr>
          <p:cNvPr id="8" name="Platshållare för text 1">
            <a:extLst>
              <a:ext uri="{FF2B5EF4-FFF2-40B4-BE49-F238E27FC236}">
                <a16:creationId xmlns="" xmlns:a16="http://schemas.microsoft.com/office/drawing/2014/main" id="{AEC34334-5AD8-724A-B6D0-92AECA265007}"/>
              </a:ext>
            </a:extLst>
          </p:cNvPr>
          <p:cNvSpPr txBox="1">
            <a:spLocks/>
          </p:cNvSpPr>
          <p:nvPr/>
        </p:nvSpPr>
        <p:spPr>
          <a:xfrm>
            <a:off x="3113224" y="5366414"/>
            <a:ext cx="3430963" cy="32235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300" spc="100" dirty="0">
                <a:latin typeface="Microsoft YaHei Light" panose="020B0502040204020203" pitchFamily="34" charset="-122"/>
              </a:rPr>
              <a:t>ANDREAS ENGESVIK, OSLO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="" xmlns:a16="http://schemas.microsoft.com/office/drawing/2014/main" id="{6D0F8383-75D1-6146-A077-2EAA3D849E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4322" y="1828800"/>
            <a:ext cx="4890937" cy="343096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="" xmlns:a16="http://schemas.microsoft.com/office/drawing/2014/main" id="{3264ABEE-0958-124E-BD69-3B06E8410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3224" y="1828800"/>
            <a:ext cx="3430963" cy="3430963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="" xmlns:a16="http://schemas.microsoft.com/office/drawing/2014/main" id="{7B11B2A5-44FA-5E4A-AAF3-76F5C1BA32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66" y="1828800"/>
            <a:ext cx="2345723" cy="3430963"/>
          </a:xfrm>
          <a:prstGeom prst="rect">
            <a:avLst/>
          </a:prstGeom>
        </p:spPr>
      </p:pic>
      <p:sp>
        <p:nvSpPr>
          <p:cNvPr id="11" name="Platshållare för text 1">
            <a:extLst>
              <a:ext uri="{FF2B5EF4-FFF2-40B4-BE49-F238E27FC236}">
                <a16:creationId xmlns="" xmlns:a16="http://schemas.microsoft.com/office/drawing/2014/main" id="{6F99D908-879F-1A47-B547-65A4ED6963F3}"/>
              </a:ext>
            </a:extLst>
          </p:cNvPr>
          <p:cNvSpPr txBox="1">
            <a:spLocks/>
          </p:cNvSpPr>
          <p:nvPr/>
        </p:nvSpPr>
        <p:spPr>
          <a:xfrm>
            <a:off x="6824322" y="5366414"/>
            <a:ext cx="4890937" cy="32235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300" spc="100" dirty="0">
                <a:latin typeface="Microsoft YaHei Light" panose="020B0502040204020203" pitchFamily="34" charset="-122"/>
              </a:rPr>
              <a:t>TEA</a:t>
            </a:r>
          </a:p>
        </p:txBody>
      </p:sp>
      <p:sp>
        <p:nvSpPr>
          <p:cNvPr id="13" name="Platshållare för text 1">
            <a:extLst>
              <a:ext uri="{FF2B5EF4-FFF2-40B4-BE49-F238E27FC236}">
                <a16:creationId xmlns="" xmlns:a16="http://schemas.microsoft.com/office/drawing/2014/main" id="{B92FA0CC-F817-364B-87B1-A1971EEE945B}"/>
              </a:ext>
            </a:extLst>
          </p:cNvPr>
          <p:cNvSpPr txBox="1">
            <a:spLocks/>
          </p:cNvSpPr>
          <p:nvPr/>
        </p:nvSpPr>
        <p:spPr>
          <a:xfrm>
            <a:off x="476741" y="5366414"/>
            <a:ext cx="2356348" cy="32235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300" spc="100" dirty="0">
                <a:latin typeface="Microsoft YaHei Light" panose="020B0502040204020203" pitchFamily="34" charset="-122"/>
              </a:rPr>
              <a:t>JENS FAGER</a:t>
            </a:r>
          </a:p>
        </p:txBody>
      </p:sp>
    </p:spTree>
    <p:extLst>
      <p:ext uri="{BB962C8B-B14F-4D97-AF65-F5344CB8AC3E}">
        <p14:creationId xmlns:p14="http://schemas.microsoft.com/office/powerpoint/2010/main" val="872582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="" xmlns:a16="http://schemas.microsoft.com/office/drawing/2014/main" id="{8BE054B1-3D31-5E46-BF8F-6EEBFDB921A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7" y="265113"/>
            <a:ext cx="5451899" cy="6553199"/>
          </a:xfrm>
        </p:spPr>
      </p:pic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3AC8283E-9100-5F49-8B63-A777E509A9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9182" y="2715664"/>
            <a:ext cx="5227638" cy="2681836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sv-SE" dirty="0"/>
              <a:t>Välj ytskikt, färg och utförande av dina produkter </a:t>
            </a:r>
            <a:br>
              <a:rPr lang="sv-SE" dirty="0"/>
            </a:br>
            <a:r>
              <a:rPr lang="sv-SE" dirty="0"/>
              <a:t>för att skapa en färdig offert direkt i My Edsbyn.</a:t>
            </a:r>
          </a:p>
          <a:p>
            <a:pPr>
              <a:lnSpc>
                <a:spcPct val="120000"/>
              </a:lnSpc>
            </a:pPr>
            <a:r>
              <a:rPr lang="sv-SE" dirty="0"/>
              <a:t>Offerten blir automatiskt ditt digitala </a:t>
            </a:r>
            <a:br>
              <a:rPr lang="sv-SE" dirty="0"/>
            </a:br>
            <a:r>
              <a:rPr lang="sv-SE" dirty="0"/>
              <a:t>beställningsunderlag för din order.</a:t>
            </a:r>
          </a:p>
          <a:p>
            <a:pPr>
              <a:lnSpc>
                <a:spcPct val="120000"/>
              </a:lnSpc>
            </a:pPr>
            <a:r>
              <a:rPr lang="sv-SE" dirty="0"/>
              <a:t>Mejla oss för </a:t>
            </a:r>
            <a:r>
              <a:rPr lang="sv-SE" dirty="0" err="1"/>
              <a:t>inlogg</a:t>
            </a:r>
            <a:r>
              <a:rPr lang="sv-SE" dirty="0"/>
              <a:t> till </a:t>
            </a:r>
            <a:r>
              <a:rPr lang="sv-SE" dirty="0" err="1"/>
              <a:t>my.edsbyn.com</a:t>
            </a:r>
            <a:r>
              <a:rPr lang="sv-SE" dirty="0"/>
              <a:t>:</a:t>
            </a:r>
            <a:br>
              <a:rPr lang="sv-SE" dirty="0"/>
            </a:br>
            <a:r>
              <a:rPr lang="sv-SE" dirty="0" err="1"/>
              <a:t>support.create@edsbyn.com</a:t>
            </a:r>
            <a:endParaRPr lang="sv-SE" dirty="0"/>
          </a:p>
        </p:txBody>
      </p:sp>
      <p:sp>
        <p:nvSpPr>
          <p:cNvPr id="5" name="Platshållare för text 3">
            <a:extLst>
              <a:ext uri="{FF2B5EF4-FFF2-40B4-BE49-F238E27FC236}">
                <a16:creationId xmlns="" xmlns:a16="http://schemas.microsoft.com/office/drawing/2014/main" id="{DE3574A6-59F6-EC48-92D9-E9901B7DC4EE}"/>
              </a:ext>
            </a:extLst>
          </p:cNvPr>
          <p:cNvSpPr txBox="1">
            <a:spLocks/>
          </p:cNvSpPr>
          <p:nvPr/>
        </p:nvSpPr>
        <p:spPr>
          <a:xfrm>
            <a:off x="5334000" y="1812368"/>
            <a:ext cx="6858002" cy="666750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ITC Caslon 224 Std Medium" panose="02030503060506020404" pitchFamily="18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latin typeface="Times New Roman" panose="02020603050405020304" pitchFamily="18" charset="0"/>
              </a:rPr>
              <a:t>MY EDSBYN</a:t>
            </a:r>
          </a:p>
        </p:txBody>
      </p:sp>
    </p:spTree>
    <p:extLst>
      <p:ext uri="{BB962C8B-B14F-4D97-AF65-F5344CB8AC3E}">
        <p14:creationId xmlns:p14="http://schemas.microsoft.com/office/powerpoint/2010/main" val="3123814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3AC8283E-9100-5F49-8B63-A777E509A9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4101" y="2918864"/>
            <a:ext cx="5257800" cy="254426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sv-SE" dirty="0"/>
              <a:t>Skapa ett möbleringsförslag genom att konﬁgurera</a:t>
            </a:r>
            <a:br>
              <a:rPr lang="sv-SE" dirty="0"/>
            </a:br>
            <a:r>
              <a:rPr lang="sv-SE" dirty="0"/>
              <a:t>Edsbynprodukter direkt i </a:t>
            </a:r>
            <a:r>
              <a:rPr lang="sv-SE" dirty="0" err="1"/>
              <a:t>pCon.planner</a:t>
            </a:r>
            <a:r>
              <a:rPr lang="sv-SE" dirty="0"/>
              <a:t> ME. </a:t>
            </a:r>
          </a:p>
          <a:p>
            <a:pPr>
              <a:lnSpc>
                <a:spcPct val="120000"/>
              </a:lnSpc>
            </a:pPr>
            <a:r>
              <a:rPr lang="sv-SE" dirty="0"/>
              <a:t>Exportera din ritning direkt till en offert i My Edsbyn. Logga in på din sida på My Edsbyn för att ladda hem </a:t>
            </a:r>
            <a:r>
              <a:rPr lang="sv-SE" dirty="0" err="1"/>
              <a:t>pCon.planner</a:t>
            </a:r>
            <a:r>
              <a:rPr lang="sv-SE" dirty="0"/>
              <a:t> ME.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81882F62-899C-B44E-919D-B2DCFB2C09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4000" y="2015568"/>
            <a:ext cx="6858002" cy="666750"/>
          </a:xfrm>
        </p:spPr>
        <p:txBody>
          <a:bodyPr/>
          <a:lstStyle/>
          <a:p>
            <a:r>
              <a:rPr lang="sv-SE" dirty="0"/>
              <a:t>PCON.PLANNER ME</a:t>
            </a:r>
          </a:p>
        </p:txBody>
      </p:sp>
      <p:pic>
        <p:nvPicPr>
          <p:cNvPr id="10" name="Platshållare för bild 9">
            <a:extLst>
              <a:ext uri="{FF2B5EF4-FFF2-40B4-BE49-F238E27FC236}">
                <a16:creationId xmlns="" xmlns:a16="http://schemas.microsoft.com/office/drawing/2014/main" id="{50025F6E-9256-AF49-9E2A-299B2122EA7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687" y="112713"/>
            <a:ext cx="5705475" cy="6705599"/>
          </a:xfrm>
        </p:spPr>
      </p:pic>
    </p:spTree>
    <p:extLst>
      <p:ext uri="{BB962C8B-B14F-4D97-AF65-F5344CB8AC3E}">
        <p14:creationId xmlns:p14="http://schemas.microsoft.com/office/powerpoint/2010/main" val="3173605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BE2A2FB8-C36C-2147-854D-ED5F1C445A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048331"/>
            <a:ext cx="12192000" cy="936625"/>
          </a:xfrm>
        </p:spPr>
        <p:txBody>
          <a:bodyPr/>
          <a:lstStyle/>
          <a:p>
            <a:r>
              <a:rPr lang="sv-SE" dirty="0"/>
              <a:t>hållbarhet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E6DB5CFA-57FC-3848-A180-0BDDFE975F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4930" y="2984956"/>
            <a:ext cx="8462140" cy="1701344"/>
          </a:xfrm>
        </p:spPr>
        <p:txBody>
          <a:bodyPr/>
          <a:lstStyle/>
          <a:p>
            <a:r>
              <a:rPr lang="sv-SE" dirty="0"/>
              <a:t>Vi certifierar våra möbler med både Möbelfakta &amp; Svanen.</a:t>
            </a:r>
            <a:br>
              <a:rPr lang="sv-SE" dirty="0"/>
            </a:br>
            <a:r>
              <a:rPr lang="sv-SE" dirty="0"/>
              <a:t>Edsbyn vill vara det självklara valet för dig som väljer möbler utifrån ett </a:t>
            </a:r>
            <a:br>
              <a:rPr lang="sv-SE" dirty="0"/>
            </a:br>
            <a:r>
              <a:rPr lang="sv-SE" dirty="0"/>
              <a:t>miljö- och hållbarhetsperspektiv. Vi arbetar ständigt med att förbättra våra processer </a:t>
            </a:r>
            <a:br>
              <a:rPr lang="sv-SE" dirty="0"/>
            </a:br>
            <a:r>
              <a:rPr lang="sv-SE" dirty="0"/>
              <a:t>i produktionen, och väljer våra råvaror med omsorg.</a:t>
            </a:r>
          </a:p>
        </p:txBody>
      </p:sp>
    </p:spTree>
    <p:extLst>
      <p:ext uri="{BB962C8B-B14F-4D97-AF65-F5344CB8AC3E}">
        <p14:creationId xmlns:p14="http://schemas.microsoft.com/office/powerpoint/2010/main" val="1365387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="" xmlns:a16="http://schemas.microsoft.com/office/drawing/2014/main" id="{9B907AF3-108C-E84A-BF94-4304EAA11E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013" y="260350"/>
            <a:ext cx="11737975" cy="6337300"/>
          </a:xfrm>
        </p:spPr>
      </p:pic>
    </p:spTree>
    <p:extLst>
      <p:ext uri="{BB962C8B-B14F-4D97-AF65-F5344CB8AC3E}">
        <p14:creationId xmlns:p14="http://schemas.microsoft.com/office/powerpoint/2010/main" val="4174007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B345C892-246C-B042-817B-6DAB807323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7930" y="2282370"/>
            <a:ext cx="4968873" cy="3322062"/>
          </a:xfrm>
        </p:spPr>
        <p:txBody>
          <a:bodyPr/>
          <a:lstStyle/>
          <a:p>
            <a:r>
              <a:rPr lang="sv-SE" dirty="0" err="1"/>
              <a:t>Edsbyverken</a:t>
            </a:r>
            <a:r>
              <a:rPr lang="sv-SE" dirty="0"/>
              <a:t> är certiﬁerat enligt systemen för kvalitets- och miljöledning: ISO 9001 och ISO 14001. </a:t>
            </a:r>
          </a:p>
          <a:p>
            <a:r>
              <a:rPr lang="sv-SE" dirty="0"/>
              <a:t>Majoriteten av Edsbyns produkter är godkända enligt Möbelfakta.</a:t>
            </a:r>
          </a:p>
          <a:p>
            <a:r>
              <a:rPr lang="sv-SE" dirty="0"/>
              <a:t>Edsbyn var den första tillverkare av kontorsmöbler som </a:t>
            </a:r>
            <a:r>
              <a:rPr lang="sv-SE" dirty="0" err="1"/>
              <a:t>certiferade</a:t>
            </a:r>
            <a:r>
              <a:rPr lang="sv-SE" dirty="0"/>
              <a:t> sina produkter med Svanen.</a:t>
            </a:r>
          </a:p>
          <a:p>
            <a:r>
              <a:rPr lang="sv-SE" dirty="0"/>
              <a:t>Större delen av våra produkter går att återvinna eller utvinna energi ifrån. </a:t>
            </a:r>
          </a:p>
          <a:p>
            <a:r>
              <a:rPr lang="sv-SE" dirty="0"/>
              <a:t>Läs gärna vår Hållbarhetsrapport på </a:t>
            </a:r>
            <a:r>
              <a:rPr lang="sv-SE" dirty="0" err="1"/>
              <a:t>edsbyn.com</a:t>
            </a:r>
            <a:r>
              <a:rPr lang="sv-SE" dirty="0"/>
              <a:t>.</a:t>
            </a:r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07F4AAC-26A3-2B49-9B5D-097FA4380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6878" y="1253568"/>
            <a:ext cx="6486527" cy="666750"/>
          </a:xfrm>
        </p:spPr>
        <p:txBody>
          <a:bodyPr/>
          <a:lstStyle/>
          <a:p>
            <a:r>
              <a:rPr lang="sv-SE" dirty="0"/>
              <a:t>fakta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="" xmlns:a16="http://schemas.microsoft.com/office/drawing/2014/main" id="{48E52743-F11F-504C-81F9-0B7C442388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00" y="0"/>
            <a:ext cx="5532345" cy="6857999"/>
          </a:xfrm>
        </p:spPr>
      </p:pic>
      <p:pic>
        <p:nvPicPr>
          <p:cNvPr id="9" name="Bildobjekt 8">
            <a:extLst>
              <a:ext uri="{FF2B5EF4-FFF2-40B4-BE49-F238E27FC236}">
                <a16:creationId xmlns="" xmlns:a16="http://schemas.microsoft.com/office/drawing/2014/main" id="{310496DC-4F51-4549-87DC-1F6491AE87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016" y="5239966"/>
            <a:ext cx="1383686" cy="66675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="" xmlns:a16="http://schemas.microsoft.com/office/drawing/2014/main" id="{4922D727-1DE8-BB47-B835-4C3507A9FA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287" y="5239966"/>
            <a:ext cx="678447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85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9FDE6C83-73AF-124A-A412-48FA573E6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546251"/>
            <a:ext cx="12192000" cy="666750"/>
          </a:xfrm>
        </p:spPr>
        <p:txBody>
          <a:bodyPr/>
          <a:lstStyle/>
          <a:p>
            <a:r>
              <a:rPr lang="sv-SE" dirty="0"/>
              <a:t>HISTORIA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1CCFD06-5DCC-1B4E-B433-1CBFAA842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185" y="3391928"/>
            <a:ext cx="12192000" cy="1362951"/>
          </a:xfrm>
        </p:spPr>
        <p:txBody>
          <a:bodyPr/>
          <a:lstStyle/>
          <a:p>
            <a:r>
              <a:rPr lang="sv-SE" dirty="0"/>
              <a:t>Med hjärtat i Hälsingland och </a:t>
            </a:r>
          </a:p>
          <a:p>
            <a:r>
              <a:rPr lang="sv-SE" dirty="0"/>
              <a:t>rötterna i starka hantverkstraditioner</a:t>
            </a:r>
          </a:p>
        </p:txBody>
      </p:sp>
    </p:spTree>
    <p:extLst>
      <p:ext uri="{BB962C8B-B14F-4D97-AF65-F5344CB8AC3E}">
        <p14:creationId xmlns:p14="http://schemas.microsoft.com/office/powerpoint/2010/main" val="291932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822A387A-55E3-5D47-8CDD-B15F9D8E3F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362531"/>
            <a:ext cx="12192000" cy="936625"/>
          </a:xfrm>
        </p:spPr>
        <p:txBody>
          <a:bodyPr/>
          <a:lstStyle/>
          <a:p>
            <a:r>
              <a:rPr lang="sv-SE" dirty="0"/>
              <a:t>HISTORIA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05B71DB3-6B21-C34C-90A4-9501BCD040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4930" y="2299155"/>
            <a:ext cx="8462140" cy="3444159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</a:pPr>
            <a:r>
              <a:rPr lang="sv-SE" dirty="0"/>
              <a:t>Allt började med en skicklig hantverkare och ett litet snickeri i hjärtat av Hälsingland.</a:t>
            </a:r>
            <a:br>
              <a:rPr lang="sv-SE" dirty="0"/>
            </a:br>
            <a:r>
              <a:rPr lang="sv-SE" dirty="0"/>
              <a:t>Ett möbelsnickeri som kom till att bli en av världens största </a:t>
            </a:r>
            <a:r>
              <a:rPr lang="sv-SE" dirty="0" err="1"/>
              <a:t>skidproducenter</a:t>
            </a:r>
            <a:r>
              <a:rPr lang="sv-SE" dirty="0"/>
              <a:t>.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dirty="0"/>
              <a:t>En medfödd respekt för råvaran och viljan att tillvarata spillvirket gjorde att man </a:t>
            </a:r>
            <a:br>
              <a:rPr lang="sv-SE" dirty="0"/>
            </a:br>
            <a:r>
              <a:rPr lang="sv-SE" dirty="0"/>
              <a:t>börjadetillverka pinnstolar. </a:t>
            </a:r>
            <a:r>
              <a:rPr lang="sv-SE" dirty="0" err="1"/>
              <a:t>Fanett</a:t>
            </a:r>
            <a:r>
              <a:rPr lang="sv-SE" dirty="0"/>
              <a:t> såldes i mer än 5 miljoner exemplar och Edsbyn</a:t>
            </a:r>
            <a:br>
              <a:rPr lang="sv-SE" dirty="0"/>
            </a:br>
            <a:r>
              <a:rPr lang="sv-SE" dirty="0"/>
              <a:t>som ett möbelproducerande varumärke växte sig än starkare.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dirty="0"/>
              <a:t>Idag levererar Edsbyn, tillsammans med ledande skandinaviska formgivare,</a:t>
            </a:r>
            <a:br>
              <a:rPr lang="sv-SE" dirty="0"/>
            </a:br>
            <a:r>
              <a:rPr lang="sv-SE" dirty="0"/>
              <a:t>design med hög kvalité som motsvarar förväntningarna i våra offentliga rum.</a:t>
            </a:r>
          </a:p>
          <a:p>
            <a:pPr>
              <a:lnSpc>
                <a:spcPct val="100000"/>
              </a:lnSpc>
            </a:pPr>
            <a:r>
              <a:rPr lang="sv-SE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57405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>
            <a:extLst>
              <a:ext uri="{FF2B5EF4-FFF2-40B4-BE49-F238E27FC236}">
                <a16:creationId xmlns="" xmlns:a16="http://schemas.microsoft.com/office/drawing/2014/main" id="{40D1C060-B627-0E4F-8026-BE791B76852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895" t="-6803" r="-15426" b="-6803"/>
          <a:stretch/>
        </p:blipFill>
        <p:spPr>
          <a:xfrm>
            <a:off x="-292100" y="0"/>
            <a:ext cx="5705475" cy="6857999"/>
          </a:xfrm>
        </p:spPr>
      </p:pic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08DB7E84-40DC-4741-ACC1-0D36469EC3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159" y="302861"/>
            <a:ext cx="2121500" cy="617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36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="" xmlns:a16="http://schemas.microsoft.com/office/drawing/2014/main" id="{8DF7E58A-E31D-B748-B197-32E9840CCB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06" t="-3111" r="-12503" b="-3111"/>
          <a:stretch/>
        </p:blipFill>
        <p:spPr>
          <a:xfrm>
            <a:off x="-241300" y="215900"/>
            <a:ext cx="5335676" cy="6413500"/>
          </a:xfrm>
        </p:spPr>
      </p:pic>
      <p:pic>
        <p:nvPicPr>
          <p:cNvPr id="12" name="Bildobjekt 11">
            <a:extLst>
              <a:ext uri="{FF2B5EF4-FFF2-40B4-BE49-F238E27FC236}">
                <a16:creationId xmlns="" xmlns:a16="http://schemas.microsoft.com/office/drawing/2014/main" id="{8ED0D07D-258B-C44C-97AF-F433189CD5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40197">
            <a:off x="6216264" y="824812"/>
            <a:ext cx="4522821" cy="52814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9FDE6C83-73AF-124A-A412-48FA573E6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546251"/>
            <a:ext cx="12192000" cy="666750"/>
          </a:xfrm>
        </p:spPr>
        <p:txBody>
          <a:bodyPr/>
          <a:lstStyle/>
          <a:p>
            <a:r>
              <a:rPr lang="sv-SE" dirty="0"/>
              <a:t>EDSBYN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1CCFD06-5DCC-1B4E-B433-1CBFAA842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185" y="3391928"/>
            <a:ext cx="12192000" cy="1362951"/>
          </a:xfrm>
        </p:spPr>
        <p:txBody>
          <a:bodyPr/>
          <a:lstStyle/>
          <a:p>
            <a:r>
              <a:rPr lang="sv-SE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Med hjärtat i Hälsingland och </a:t>
            </a:r>
          </a:p>
          <a:p>
            <a:r>
              <a:rPr lang="sv-SE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rötterna i starka hantverkstraditioner</a:t>
            </a:r>
          </a:p>
        </p:txBody>
      </p:sp>
    </p:spTree>
    <p:extLst>
      <p:ext uri="{BB962C8B-B14F-4D97-AF65-F5344CB8AC3E}">
        <p14:creationId xmlns:p14="http://schemas.microsoft.com/office/powerpoint/2010/main" val="2980409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="" xmlns:a16="http://schemas.microsoft.com/office/drawing/2014/main" id="{E34F021A-2410-2E4E-A30F-BCD8A520E8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3" y="260350"/>
            <a:ext cx="11737975" cy="6337300"/>
          </a:xfrm>
        </p:spPr>
      </p:pic>
    </p:spTree>
    <p:extLst>
      <p:ext uri="{BB962C8B-B14F-4D97-AF65-F5344CB8AC3E}">
        <p14:creationId xmlns:p14="http://schemas.microsoft.com/office/powerpoint/2010/main" val="3972727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="" xmlns:a16="http://schemas.microsoft.com/office/drawing/2014/main" id="{9B023C5C-45F2-9A4F-B226-7DAFF328A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900" y="132979"/>
            <a:ext cx="5397500" cy="6725021"/>
          </a:xfrm>
          <a:prstGeom prst="rect">
            <a:avLst/>
          </a:prstGeom>
        </p:spPr>
      </p:pic>
      <p:pic>
        <p:nvPicPr>
          <p:cNvPr id="8" name="Platshållare för bild 7">
            <a:extLst>
              <a:ext uri="{FF2B5EF4-FFF2-40B4-BE49-F238E27FC236}">
                <a16:creationId xmlns="" xmlns:a16="http://schemas.microsoft.com/office/drawing/2014/main" id="{7A5413A9-D8C9-F842-A068-FD31A35A87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370" t="-9942" r="-17846" b="-9942"/>
          <a:stretch/>
        </p:blipFill>
        <p:spPr>
          <a:xfrm>
            <a:off x="-266700" y="-146053"/>
            <a:ext cx="5979383" cy="7187237"/>
          </a:xfrm>
        </p:spPr>
      </p:pic>
    </p:spTree>
    <p:extLst>
      <p:ext uri="{BB962C8B-B14F-4D97-AF65-F5344CB8AC3E}">
        <p14:creationId xmlns:p14="http://schemas.microsoft.com/office/powerpoint/2010/main" val="4235155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="" xmlns:a16="http://schemas.microsoft.com/office/drawing/2014/main" id="{DBC1DBDD-45C6-4A4A-AD6F-9DA2B3711E9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900" y="-18509"/>
            <a:ext cx="5499100" cy="6901288"/>
          </a:xfrm>
        </p:spPr>
      </p:pic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51A02E58-960F-424B-914F-5CF22C3B31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492491"/>
            <a:ext cx="6248587" cy="532789"/>
          </a:xfrm>
        </p:spPr>
        <p:txBody>
          <a:bodyPr/>
          <a:lstStyle/>
          <a:p>
            <a:r>
              <a:rPr lang="sv-SE" dirty="0"/>
              <a:t>L. </a:t>
            </a:r>
            <a:r>
              <a:rPr lang="sv-SE" dirty="0" err="1"/>
              <a:t>KarlsTORP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DE1BCC1C-ECD6-664E-A283-AF5E455C31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0344" y="2444744"/>
            <a:ext cx="5168900" cy="4044956"/>
          </a:xfrm>
        </p:spPr>
        <p:txBody>
          <a:bodyPr/>
          <a:lstStyle/>
          <a:p>
            <a:r>
              <a:rPr lang="sv-SE" dirty="0"/>
              <a:t>För tre generationer sedan var det Lennart Karlstorp som experimenterade fram första pinnstolen. </a:t>
            </a:r>
          </a:p>
          <a:p>
            <a:r>
              <a:rPr lang="sv-SE" dirty="0"/>
              <a:t>Idag är Lennarts son, Per Ove Karlstorp, en viktig länk i Edsbyns produktutveckling. Och tredje generationens, Elisabeth Karlstorp, är en mycket uppskattad medarbetare på avdelningen för digital produktkonfiguration.</a:t>
            </a:r>
          </a:p>
          <a:p>
            <a:r>
              <a:rPr lang="sv-SE" dirty="0"/>
              <a:t>Stoltheten och kunskapen lever vidare,</a:t>
            </a:r>
            <a:br>
              <a:rPr lang="sv-SE" dirty="0"/>
            </a:br>
            <a:r>
              <a:rPr lang="sv-SE" dirty="0"/>
              <a:t>inte bara i fabrikens väggar.</a:t>
            </a:r>
          </a:p>
          <a:p>
            <a:r>
              <a:rPr lang="sv-SE" dirty="0"/>
              <a:t> 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7727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B345C892-246C-B042-817B-6DAB807323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6527" y="2409370"/>
            <a:ext cx="4968873" cy="3322062"/>
          </a:xfrm>
        </p:spPr>
        <p:txBody>
          <a:bodyPr/>
          <a:lstStyle/>
          <a:p>
            <a:pPr fontAlgn="base">
              <a:lnSpc>
                <a:spcPts val="1760"/>
              </a:lnSpc>
            </a:pPr>
            <a:r>
              <a:rPr lang="sv-SE" sz="1300" dirty="0"/>
              <a:t>1995 – </a:t>
            </a:r>
            <a:r>
              <a:rPr lang="sv-SE" sz="1300" dirty="0" err="1"/>
              <a:t>Edsbyverken</a:t>
            </a:r>
            <a:r>
              <a:rPr lang="sv-SE" sz="1300" dirty="0"/>
              <a:t> förvärvas av en grupp investerare med rötterna i Hälsingland. Man fokuserar nu mot kontorsmöbler och börjar att kundanpassa tillverkningen.</a:t>
            </a:r>
          </a:p>
          <a:p>
            <a:pPr lvl="0" fontAlgn="base">
              <a:lnSpc>
                <a:spcPts val="1760"/>
              </a:lnSpc>
            </a:pPr>
            <a:r>
              <a:rPr lang="sv-SE" sz="1300" dirty="0"/>
              <a:t>2010 – Skandinavisk. design får en större roll och Edsbyn påbörjar nya arkitektsamarbeten</a:t>
            </a:r>
          </a:p>
          <a:p>
            <a:pPr lvl="0" fontAlgn="base">
              <a:lnSpc>
                <a:spcPts val="1760"/>
              </a:lnSpc>
            </a:pPr>
            <a:r>
              <a:rPr lang="sv-SE" sz="1300" dirty="0"/>
              <a:t>2013 – Edsbyn påbörjar sin varumärkesresa och startar samarbeten med fler framstående formgivare</a:t>
            </a:r>
          </a:p>
          <a:p>
            <a:pPr lvl="0" fontAlgn="base">
              <a:lnSpc>
                <a:spcPts val="1760"/>
              </a:lnSpc>
            </a:pPr>
            <a:r>
              <a:rPr lang="sv-SE" sz="1300" dirty="0"/>
              <a:t>2019 – 209 anställda &amp; omsätter 400 miljoner kr.</a:t>
            </a:r>
            <a:br>
              <a:rPr lang="sv-SE" sz="1300" dirty="0"/>
            </a:br>
            <a:r>
              <a:rPr lang="sv-SE" sz="1300" dirty="0"/>
              <a:t>Edsbyn levererar möbler av design med hög kvalité kontor och offentliga rum till stora delar av världen.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07F4AAC-26A3-2B49-9B5D-097FA4380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10067" y="1253568"/>
            <a:ext cx="7557031" cy="666750"/>
          </a:xfrm>
        </p:spPr>
        <p:txBody>
          <a:bodyPr/>
          <a:lstStyle/>
          <a:p>
            <a:r>
              <a:rPr lang="sv-SE" dirty="0"/>
              <a:t>Från då till nu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="" xmlns:a16="http://schemas.microsoft.com/office/drawing/2014/main" id="{A74EF3D0-4023-B54D-B5AE-48C1C1D2A7A8}"/>
              </a:ext>
            </a:extLst>
          </p:cNvPr>
          <p:cNvSpPr txBox="1">
            <a:spLocks/>
          </p:cNvSpPr>
          <p:nvPr/>
        </p:nvSpPr>
        <p:spPr>
          <a:xfrm>
            <a:off x="889001" y="2440366"/>
            <a:ext cx="4816473" cy="34700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>
                    <a:lumMod val="50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>
                    <a:lumMod val="50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1760"/>
              </a:lnSpc>
            </a:pPr>
            <a:r>
              <a:rPr lang="sv-SE" sz="1300" dirty="0">
                <a:latin typeface="Microsoft YaHei Light" panose="020B0502040204020203" pitchFamily="34" charset="-122"/>
              </a:rPr>
              <a:t>1899 – Hantverkaren Lars Fredrik Pettersson bygger den första fabriken.</a:t>
            </a:r>
          </a:p>
          <a:p>
            <a:pPr fontAlgn="base">
              <a:lnSpc>
                <a:spcPts val="1760"/>
              </a:lnSpc>
            </a:pPr>
            <a:r>
              <a:rPr lang="sv-SE" sz="1300" dirty="0">
                <a:latin typeface="Microsoft YaHei Light" panose="020B0502040204020203" pitchFamily="34" charset="-122"/>
              </a:rPr>
              <a:t>1928 – Sonen Ivar Pettersson tar över</a:t>
            </a:r>
          </a:p>
          <a:p>
            <a:pPr fontAlgn="base">
              <a:lnSpc>
                <a:spcPts val="1760"/>
              </a:lnSpc>
            </a:pPr>
            <a:r>
              <a:rPr lang="sv-SE" sz="1300" dirty="0">
                <a:latin typeface="Microsoft YaHei Light" panose="020B0502040204020203" pitchFamily="34" charset="-122"/>
              </a:rPr>
              <a:t>1934 – Man köper upp Edsbyns Skidfabrik</a:t>
            </a:r>
          </a:p>
          <a:p>
            <a:pPr fontAlgn="base">
              <a:lnSpc>
                <a:spcPts val="1760"/>
              </a:lnSpc>
            </a:pPr>
            <a:r>
              <a:rPr lang="sv-SE" sz="1300" dirty="0">
                <a:latin typeface="Microsoft YaHei Light" panose="020B0502040204020203" pitchFamily="34" charset="-122"/>
              </a:rPr>
              <a:t>1936  – Tillverkningen av pinnstolar smygs igång</a:t>
            </a:r>
          </a:p>
          <a:p>
            <a:pPr fontAlgn="base">
              <a:lnSpc>
                <a:spcPts val="1760"/>
              </a:lnSpc>
            </a:pPr>
            <a:r>
              <a:rPr lang="sv-SE" sz="1300" dirty="0">
                <a:latin typeface="Microsoft YaHei Light" panose="020B0502040204020203" pitchFamily="34" charset="-122"/>
              </a:rPr>
              <a:t>1943  – Bolagen slås samman till AB </a:t>
            </a:r>
            <a:r>
              <a:rPr lang="sv-SE" sz="1300" dirty="0" err="1">
                <a:latin typeface="Microsoft YaHei Light" panose="020B0502040204020203" pitchFamily="34" charset="-122"/>
              </a:rPr>
              <a:t>Edsbyverken</a:t>
            </a:r>
            <a:endParaRPr lang="sv-SE" sz="1300" dirty="0">
              <a:latin typeface="Microsoft YaHei Light" panose="020B0502040204020203" pitchFamily="34" charset="-122"/>
            </a:endParaRPr>
          </a:p>
          <a:p>
            <a:pPr fontAlgn="base">
              <a:lnSpc>
                <a:spcPts val="1760"/>
              </a:lnSpc>
            </a:pPr>
            <a:r>
              <a:rPr lang="sv-SE" sz="1300" dirty="0">
                <a:latin typeface="Microsoft YaHei Light" panose="020B0502040204020203" pitchFamily="34" charset="-122"/>
              </a:rPr>
              <a:t>1967 – Invigning av nya fabriken, totalt 40.000 kvm</a:t>
            </a:r>
          </a:p>
          <a:p>
            <a:pPr fontAlgn="base">
              <a:lnSpc>
                <a:spcPts val="1760"/>
              </a:lnSpc>
            </a:pPr>
            <a:r>
              <a:rPr lang="sv-SE" sz="1300" dirty="0">
                <a:latin typeface="Microsoft YaHei Light" panose="020B0502040204020203" pitchFamily="34" charset="-122"/>
              </a:rPr>
              <a:t>1970 – Pinnstolsproduktionen läggs ner</a:t>
            </a:r>
          </a:p>
          <a:p>
            <a:pPr fontAlgn="base">
              <a:lnSpc>
                <a:spcPts val="1760"/>
              </a:lnSpc>
            </a:pPr>
            <a:r>
              <a:rPr lang="sv-SE" sz="1300" dirty="0">
                <a:latin typeface="Microsoft YaHei Light" panose="020B0502040204020203" pitchFamily="34" charset="-122"/>
              </a:rPr>
              <a:t>1984 – Det sista paret skidor från tillverkas</a:t>
            </a:r>
          </a:p>
        </p:txBody>
      </p:sp>
    </p:spTree>
    <p:extLst>
      <p:ext uri="{BB962C8B-B14F-4D97-AF65-F5344CB8AC3E}">
        <p14:creationId xmlns:p14="http://schemas.microsoft.com/office/powerpoint/2010/main" val="1419074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9FDE6C83-73AF-124A-A412-48FA573E6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522805"/>
            <a:ext cx="12192000" cy="666750"/>
          </a:xfrm>
        </p:spPr>
        <p:txBody>
          <a:bodyPr/>
          <a:lstStyle/>
          <a:p>
            <a:r>
              <a:rPr lang="sv-SE" dirty="0"/>
              <a:t>NYHETER 2019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1CCFD06-5DCC-1B4E-B433-1CBFAA842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185" y="3368483"/>
            <a:ext cx="12192000" cy="769764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sv-SE" sz="2000" dirty="0"/>
              <a:t>MED EN vision ATT GE människan </a:t>
            </a:r>
          </a:p>
          <a:p>
            <a:pPr>
              <a:lnSpc>
                <a:spcPts val="2400"/>
              </a:lnSpc>
            </a:pPr>
            <a:r>
              <a:rPr lang="sv-SE" sz="2000" dirty="0"/>
              <a:t>ett TYDLIGT mervärde </a:t>
            </a:r>
          </a:p>
        </p:txBody>
      </p:sp>
    </p:spTree>
    <p:extLst>
      <p:ext uri="{BB962C8B-B14F-4D97-AF65-F5344CB8AC3E}">
        <p14:creationId xmlns:p14="http://schemas.microsoft.com/office/powerpoint/2010/main" val="1309417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tshållare för bild 14">
            <a:extLst>
              <a:ext uri="{FF2B5EF4-FFF2-40B4-BE49-F238E27FC236}">
                <a16:creationId xmlns="" xmlns:a16="http://schemas.microsoft.com/office/drawing/2014/main" id="{F56572A7-C864-CC40-8EF0-0429983BA7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Platshållare för bild 16">
            <a:extLst>
              <a:ext uri="{FF2B5EF4-FFF2-40B4-BE49-F238E27FC236}">
                <a16:creationId xmlns="" xmlns:a16="http://schemas.microsoft.com/office/drawing/2014/main" id="{E0E71EC6-0312-1346-8965-02A7980C28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Platshållare för bild 18">
            <a:extLst>
              <a:ext uri="{FF2B5EF4-FFF2-40B4-BE49-F238E27FC236}">
                <a16:creationId xmlns="" xmlns:a16="http://schemas.microsoft.com/office/drawing/2014/main" id="{C6D0B0D6-7CB7-FE46-A885-75AA0D9900E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Platshållare för bild 20">
            <a:extLst>
              <a:ext uri="{FF2B5EF4-FFF2-40B4-BE49-F238E27FC236}">
                <a16:creationId xmlns="" xmlns:a16="http://schemas.microsoft.com/office/drawing/2014/main" id="{3B084BA9-4BBE-C041-B9F7-DC977C0A43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Platshållare för bild 22">
            <a:extLst>
              <a:ext uri="{FF2B5EF4-FFF2-40B4-BE49-F238E27FC236}">
                <a16:creationId xmlns="" xmlns:a16="http://schemas.microsoft.com/office/drawing/2014/main" id="{5C045EB8-1DDD-944C-AAF5-0D503BB61B5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188C1AB9-FDD1-C94D-9FD8-27923AB25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Design Andreas </a:t>
            </a:r>
            <a:r>
              <a:rPr lang="sv-SE" dirty="0" err="1"/>
              <a:t>Engesvik</a:t>
            </a:r>
            <a:r>
              <a:rPr lang="sv-SE" dirty="0"/>
              <a:t>, OSLO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AAB90F50-61CE-B341-9F94-07596C619D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 err="1"/>
              <a:t>Clair</a:t>
            </a:r>
            <a:r>
              <a:rPr lang="sv-SE" dirty="0"/>
              <a:t> </a:t>
            </a:r>
            <a:r>
              <a:rPr lang="sv-SE" dirty="0" err="1"/>
              <a:t>CafÉ</a:t>
            </a:r>
            <a:r>
              <a:rPr lang="sv-SE" dirty="0"/>
              <a:t> SOFA</a:t>
            </a:r>
          </a:p>
        </p:txBody>
      </p:sp>
    </p:spTree>
    <p:extLst>
      <p:ext uri="{BB962C8B-B14F-4D97-AF65-F5344CB8AC3E}">
        <p14:creationId xmlns:p14="http://schemas.microsoft.com/office/powerpoint/2010/main" val="957356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="" xmlns:a16="http://schemas.microsoft.com/office/drawing/2014/main" id="{B01EC1C9-AC13-7649-B485-1AED09D8BB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3" y="260350"/>
            <a:ext cx="11737975" cy="6337300"/>
          </a:xfrm>
        </p:spPr>
      </p:pic>
    </p:spTree>
    <p:extLst>
      <p:ext uri="{BB962C8B-B14F-4D97-AF65-F5344CB8AC3E}">
        <p14:creationId xmlns:p14="http://schemas.microsoft.com/office/powerpoint/2010/main" val="1480550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822A387A-55E3-5D47-8CDD-B15F9D8E3F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CLAIR CAFÉ SOFA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05B71DB3-6B21-C34C-90A4-9501BCD040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En nätt och elegant soffa som suddar ut gränserna mellan privat och offentlig miljö med sina mjuka linjer och praktiska funktioner. Den högre sitthöjden passar väl in i miljöer som caféer, restauranger och bibliotek. Raka ytterkonturer gör den lättplacerad och en sober smulspalt håller möbeln fräsch och lättstädad.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en-US" dirty="0"/>
              <a:t>Design Andreas </a:t>
            </a:r>
            <a:r>
              <a:rPr lang="en-US" dirty="0" err="1"/>
              <a:t>Engesvik</a:t>
            </a:r>
            <a:r>
              <a:rPr lang="en-US" dirty="0"/>
              <a:t>, Oslo</a:t>
            </a:r>
          </a:p>
        </p:txBody>
      </p:sp>
    </p:spTree>
    <p:extLst>
      <p:ext uri="{BB962C8B-B14F-4D97-AF65-F5344CB8AC3E}">
        <p14:creationId xmlns:p14="http://schemas.microsoft.com/office/powerpoint/2010/main" val="3374653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35FA0E63-B9CD-3548-B43F-2529E96961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Clair</a:t>
            </a:r>
            <a:r>
              <a:rPr lang="sv-SE" dirty="0"/>
              <a:t> café </a:t>
            </a:r>
            <a:r>
              <a:rPr lang="sv-SE" dirty="0" err="1"/>
              <a:t>sofa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5B20FC05-36A5-DF4E-A0CB-5D115BB87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mått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="" xmlns:a16="http://schemas.microsoft.com/office/drawing/2014/main" id="{8A6A118F-D3C9-2E48-B4E1-697645FED28A}"/>
              </a:ext>
            </a:extLst>
          </p:cNvPr>
          <p:cNvGrpSpPr/>
          <p:nvPr/>
        </p:nvGrpSpPr>
        <p:grpSpPr>
          <a:xfrm>
            <a:off x="229266" y="2377381"/>
            <a:ext cx="11663846" cy="2439887"/>
            <a:chOff x="229266" y="2377381"/>
            <a:chExt cx="11663846" cy="2439887"/>
          </a:xfrm>
        </p:grpSpPr>
        <p:pic>
          <p:nvPicPr>
            <p:cNvPr id="6" name="Bildobjekt 5">
              <a:extLst>
                <a:ext uri="{FF2B5EF4-FFF2-40B4-BE49-F238E27FC236}">
                  <a16:creationId xmlns="" xmlns:a16="http://schemas.microsoft.com/office/drawing/2014/main" id="{B999C0B8-895B-CC44-80D2-2B8CDC4B8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488" r="51041" b="1"/>
            <a:stretch/>
          </p:blipFill>
          <p:spPr>
            <a:xfrm>
              <a:off x="5694404" y="2377381"/>
              <a:ext cx="3581333" cy="2141920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="" xmlns:a16="http://schemas.microsoft.com/office/drawing/2014/main" id="{810592B9-5399-3D43-8400-DD6905777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3767" b="51347"/>
            <a:stretch/>
          </p:blipFill>
          <p:spPr>
            <a:xfrm>
              <a:off x="423214" y="2625442"/>
              <a:ext cx="4844969" cy="2104826"/>
            </a:xfrm>
            <a:prstGeom prst="rect">
              <a:avLst/>
            </a:prstGeom>
          </p:spPr>
        </p:pic>
        <p:pic>
          <p:nvPicPr>
            <p:cNvPr id="8" name="Bildobjekt 7">
              <a:extLst>
                <a:ext uri="{FF2B5EF4-FFF2-40B4-BE49-F238E27FC236}">
                  <a16:creationId xmlns="" xmlns:a16="http://schemas.microsoft.com/office/drawing/2014/main" id="{A2F66730-6ACB-8F41-A836-0EF8CF876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584" b="51347"/>
            <a:stretch/>
          </p:blipFill>
          <p:spPr>
            <a:xfrm>
              <a:off x="9807912" y="2636088"/>
              <a:ext cx="1859165" cy="2104826"/>
            </a:xfrm>
            <a:prstGeom prst="rect">
              <a:avLst/>
            </a:prstGeom>
          </p:spPr>
        </p:pic>
        <p:sp>
          <p:nvSpPr>
            <p:cNvPr id="9" name="Rubrik 4">
              <a:extLst>
                <a:ext uri="{FF2B5EF4-FFF2-40B4-BE49-F238E27FC236}">
                  <a16:creationId xmlns="" xmlns:a16="http://schemas.microsoft.com/office/drawing/2014/main" id="{9AE7BF51-D983-4844-ABA2-5717AFF1EE04}"/>
                </a:ext>
              </a:extLst>
            </p:cNvPr>
            <p:cNvSpPr txBox="1">
              <a:spLocks/>
            </p:cNvSpPr>
            <p:nvPr/>
          </p:nvSpPr>
          <p:spPr>
            <a:xfrm>
              <a:off x="2288110" y="4588949"/>
              <a:ext cx="906632" cy="228319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2040</a:t>
              </a:r>
            </a:p>
          </p:txBody>
        </p:sp>
        <p:sp>
          <p:nvSpPr>
            <p:cNvPr id="10" name="Rubrik 4">
              <a:extLst>
                <a:ext uri="{FF2B5EF4-FFF2-40B4-BE49-F238E27FC236}">
                  <a16:creationId xmlns="" xmlns:a16="http://schemas.microsoft.com/office/drawing/2014/main" id="{52A0D9B6-2832-B142-88C7-0729F18B136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101025" y="3276765"/>
              <a:ext cx="906632" cy="246049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780</a:t>
              </a:r>
            </a:p>
          </p:txBody>
        </p:sp>
        <p:sp>
          <p:nvSpPr>
            <p:cNvPr id="11" name="Rubrik 4">
              <a:extLst>
                <a:ext uri="{FF2B5EF4-FFF2-40B4-BE49-F238E27FC236}">
                  <a16:creationId xmlns="" xmlns:a16="http://schemas.microsoft.com/office/drawing/2014/main" id="{D21DB961-0E4E-A44D-ADFF-50B84CF9636C}"/>
                </a:ext>
              </a:extLst>
            </p:cNvPr>
            <p:cNvSpPr txBox="1">
              <a:spLocks/>
            </p:cNvSpPr>
            <p:nvPr/>
          </p:nvSpPr>
          <p:spPr>
            <a:xfrm>
              <a:off x="6999454" y="4584725"/>
              <a:ext cx="906632" cy="232543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1434</a:t>
              </a:r>
            </a:p>
          </p:txBody>
        </p:sp>
        <p:sp>
          <p:nvSpPr>
            <p:cNvPr id="12" name="Rubrik 4">
              <a:extLst>
                <a:ext uri="{FF2B5EF4-FFF2-40B4-BE49-F238E27FC236}">
                  <a16:creationId xmlns="" xmlns:a16="http://schemas.microsoft.com/office/drawing/2014/main" id="{C9DED0FA-D967-E545-BBA2-8F3AE79ECF0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246224" y="3291736"/>
              <a:ext cx="906632" cy="216107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780</a:t>
              </a:r>
            </a:p>
          </p:txBody>
        </p:sp>
        <p:sp>
          <p:nvSpPr>
            <p:cNvPr id="13" name="Rubrik 4">
              <a:extLst>
                <a:ext uri="{FF2B5EF4-FFF2-40B4-BE49-F238E27FC236}">
                  <a16:creationId xmlns="" xmlns:a16="http://schemas.microsoft.com/office/drawing/2014/main" id="{CE8FEBF1-78A8-5548-BC97-03996997428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330812" y="3259083"/>
              <a:ext cx="906632" cy="255925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780</a:t>
              </a:r>
            </a:p>
          </p:txBody>
        </p:sp>
        <p:sp>
          <p:nvSpPr>
            <p:cNvPr id="14" name="Rubrik 4">
              <a:extLst>
                <a:ext uri="{FF2B5EF4-FFF2-40B4-BE49-F238E27FC236}">
                  <a16:creationId xmlns="" xmlns:a16="http://schemas.microsoft.com/office/drawing/2014/main" id="{664CE897-2C0A-274F-8DB2-BBBD0361EB0C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8989057" y="3646055"/>
              <a:ext cx="637985" cy="222678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460</a:t>
              </a:r>
            </a:p>
          </p:txBody>
        </p:sp>
        <p:sp>
          <p:nvSpPr>
            <p:cNvPr id="15" name="Rubrik 4">
              <a:extLst>
                <a:ext uri="{FF2B5EF4-FFF2-40B4-BE49-F238E27FC236}">
                  <a16:creationId xmlns="" xmlns:a16="http://schemas.microsoft.com/office/drawing/2014/main" id="{A9812BAC-72B5-C845-BC9F-927BD058C39A}"/>
                </a:ext>
              </a:extLst>
            </p:cNvPr>
            <p:cNvSpPr txBox="1">
              <a:spLocks/>
            </p:cNvSpPr>
            <p:nvPr/>
          </p:nvSpPr>
          <p:spPr>
            <a:xfrm>
              <a:off x="10370453" y="4584725"/>
              <a:ext cx="906632" cy="225785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680</a:t>
              </a:r>
            </a:p>
          </p:txBody>
        </p:sp>
        <p:sp>
          <p:nvSpPr>
            <p:cNvPr id="16" name="Rubrik 4">
              <a:extLst>
                <a:ext uri="{FF2B5EF4-FFF2-40B4-BE49-F238E27FC236}">
                  <a16:creationId xmlns="" xmlns:a16="http://schemas.microsoft.com/office/drawing/2014/main" id="{DC0A88A5-2198-FD4C-B031-F929857A1918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11462780" y="3646054"/>
              <a:ext cx="637985" cy="222678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460</a:t>
              </a:r>
            </a:p>
          </p:txBody>
        </p:sp>
        <p:sp>
          <p:nvSpPr>
            <p:cNvPr id="17" name="Rubrik 4">
              <a:extLst>
                <a:ext uri="{FF2B5EF4-FFF2-40B4-BE49-F238E27FC236}">
                  <a16:creationId xmlns="" xmlns:a16="http://schemas.microsoft.com/office/drawing/2014/main" id="{02963FCE-E598-3E4E-AB7A-D905B911667F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11299700" y="3750179"/>
              <a:ext cx="489672" cy="16274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18" name="Rubrik 4">
              <a:extLst>
                <a:ext uri="{FF2B5EF4-FFF2-40B4-BE49-F238E27FC236}">
                  <a16:creationId xmlns="" xmlns:a16="http://schemas.microsoft.com/office/drawing/2014/main" id="{1D1E5491-9A94-7340-8CB5-2918A779C010}"/>
                </a:ext>
              </a:extLst>
            </p:cNvPr>
            <p:cNvSpPr txBox="1">
              <a:spLocks/>
            </p:cNvSpPr>
            <p:nvPr/>
          </p:nvSpPr>
          <p:spPr>
            <a:xfrm>
              <a:off x="10637904" y="2554274"/>
              <a:ext cx="906632" cy="217730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450</a:t>
              </a:r>
            </a:p>
          </p:txBody>
        </p:sp>
        <p:sp>
          <p:nvSpPr>
            <p:cNvPr id="19" name="Rubrik 4">
              <a:extLst>
                <a:ext uri="{FF2B5EF4-FFF2-40B4-BE49-F238E27FC236}">
                  <a16:creationId xmlns="" xmlns:a16="http://schemas.microsoft.com/office/drawing/2014/main" id="{C6B7DFB8-CAB7-2C46-9BC9-0488DD67B40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701531" y="3646054"/>
              <a:ext cx="637985" cy="222678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460</a:t>
              </a:r>
            </a:p>
          </p:txBody>
        </p:sp>
        <p:sp>
          <p:nvSpPr>
            <p:cNvPr id="20" name="Rubrik 4">
              <a:extLst>
                <a:ext uri="{FF2B5EF4-FFF2-40B4-BE49-F238E27FC236}">
                  <a16:creationId xmlns="" xmlns:a16="http://schemas.microsoft.com/office/drawing/2014/main" id="{4D3025BC-5FCC-584A-823A-2F20CED92A86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8836101" y="3750179"/>
              <a:ext cx="489672" cy="16274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21" name="Rubrik 4">
              <a:extLst>
                <a:ext uri="{FF2B5EF4-FFF2-40B4-BE49-F238E27FC236}">
                  <a16:creationId xmlns="" xmlns:a16="http://schemas.microsoft.com/office/drawing/2014/main" id="{35596F4E-5ECF-FE4B-A7F5-3E49F350C10D}"/>
                </a:ext>
              </a:extLst>
            </p:cNvPr>
            <p:cNvSpPr txBox="1">
              <a:spLocks/>
            </p:cNvSpPr>
            <p:nvPr/>
          </p:nvSpPr>
          <p:spPr>
            <a:xfrm>
              <a:off x="7179062" y="4321474"/>
              <a:ext cx="489672" cy="16274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22" name="Rubrik 4">
              <a:extLst>
                <a:ext uri="{FF2B5EF4-FFF2-40B4-BE49-F238E27FC236}">
                  <a16:creationId xmlns="" xmlns:a16="http://schemas.microsoft.com/office/drawing/2014/main" id="{A08A2732-3487-5A4B-B229-0D196FBC6EA0}"/>
                </a:ext>
              </a:extLst>
            </p:cNvPr>
            <p:cNvSpPr txBox="1">
              <a:spLocks/>
            </p:cNvSpPr>
            <p:nvPr/>
          </p:nvSpPr>
          <p:spPr>
            <a:xfrm>
              <a:off x="2573195" y="4321474"/>
              <a:ext cx="489672" cy="16274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23" name="Rubrik 4">
              <a:extLst>
                <a:ext uri="{FF2B5EF4-FFF2-40B4-BE49-F238E27FC236}">
                  <a16:creationId xmlns="" xmlns:a16="http://schemas.microsoft.com/office/drawing/2014/main" id="{134FA873-9D3D-944E-B3EE-271CE7308AF9}"/>
                </a:ext>
              </a:extLst>
            </p:cNvPr>
            <p:cNvSpPr txBox="1">
              <a:spLocks/>
            </p:cNvSpPr>
            <p:nvPr/>
          </p:nvSpPr>
          <p:spPr>
            <a:xfrm>
              <a:off x="10558352" y="4330527"/>
              <a:ext cx="489672" cy="16274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817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7D4CC3FE-B8FE-D745-9E6E-28F1B5AE2E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Mer på </a:t>
            </a:r>
            <a:r>
              <a:rPr lang="sv-SE" dirty="0" err="1"/>
              <a:t>my.edsbyn.com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14C8E97B-3936-3D43-A0DF-62931DE1CD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Clair</a:t>
            </a:r>
            <a:r>
              <a:rPr lang="sv-SE" dirty="0"/>
              <a:t> café </a:t>
            </a:r>
            <a:r>
              <a:rPr lang="sv-SE" dirty="0" err="1"/>
              <a:t>sofa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374C9177-E70D-574B-B434-84FAE90CB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Färger &amp; material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A7320E97-9301-6A4B-AA7F-B35C5CA12E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65" y="1963751"/>
            <a:ext cx="118745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6521DAAD-C30A-F840-B275-EE92F73F4E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F87CC6E8-2824-844E-8F94-DF5E696AD9ED}"/>
              </a:ext>
            </a:extLst>
          </p:cNvPr>
          <p:cNvSpPr/>
          <p:nvPr/>
        </p:nvSpPr>
        <p:spPr>
          <a:xfrm>
            <a:off x="321732" y="370416"/>
            <a:ext cx="11548534" cy="61171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="" xmlns:a16="http://schemas.microsoft.com/office/drawing/2014/main" id="{9DE236F4-9E67-704C-8E35-B4837868AF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721" y="1283423"/>
            <a:ext cx="2133960" cy="500558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="" xmlns:a16="http://schemas.microsoft.com/office/drawing/2014/main" id="{119B0AA7-D18F-2B42-AA7F-F9697E9FA7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3709" y="2233069"/>
            <a:ext cx="8364582" cy="2939566"/>
          </a:xfrm>
        </p:spPr>
        <p:txBody>
          <a:bodyPr/>
          <a:lstStyle/>
          <a:p>
            <a:r>
              <a:rPr lang="sv-SE" sz="1600" dirty="0"/>
              <a:t>Med hjärtat i Hälsingland och rötterna i starka hantverkstraditioner </a:t>
            </a:r>
            <a:br>
              <a:rPr lang="sv-SE" sz="1600" dirty="0"/>
            </a:br>
            <a:r>
              <a:rPr lang="sv-SE" sz="1600" dirty="0"/>
              <a:t>möblerar Edsbyn sedan 1899 Sverige och stora delar av världen.</a:t>
            </a:r>
          </a:p>
          <a:p>
            <a:r>
              <a:rPr lang="sv-SE" sz="1600" dirty="0"/>
              <a:t> </a:t>
            </a:r>
          </a:p>
          <a:p>
            <a:r>
              <a:rPr lang="sv-SE" sz="1600" dirty="0"/>
              <a:t>Edsbyn levererar tillsammans med ledande skandinaviska formgivare, </a:t>
            </a:r>
            <a:br>
              <a:rPr lang="sv-SE" sz="1600" dirty="0"/>
            </a:br>
            <a:r>
              <a:rPr lang="sv-SE" sz="1600" dirty="0"/>
              <a:t>design med hög kvalité som motsvarar förväntningarna i våra offentliga rum.</a:t>
            </a:r>
          </a:p>
          <a:p>
            <a:r>
              <a:rPr lang="sv-SE" sz="1600" dirty="0"/>
              <a:t> </a:t>
            </a:r>
          </a:p>
          <a:p>
            <a:r>
              <a:rPr lang="sv-SE" sz="1600" dirty="0"/>
              <a:t>Vår vision är att utveckla produkter som ger människan ett tydligt mervärde. Vårt mål är att göra det hållbart, enkelt och efter kundens önskemål.</a:t>
            </a:r>
          </a:p>
        </p:txBody>
      </p:sp>
    </p:spTree>
    <p:extLst>
      <p:ext uri="{BB962C8B-B14F-4D97-AF65-F5344CB8AC3E}">
        <p14:creationId xmlns:p14="http://schemas.microsoft.com/office/powerpoint/2010/main" val="1171184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188C1AB9-FDD1-C94D-9FD8-27923AB25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Design TEA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AAB90F50-61CE-B341-9F94-07596C619D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NEAT GREEN</a:t>
            </a:r>
          </a:p>
        </p:txBody>
      </p:sp>
      <p:pic>
        <p:nvPicPr>
          <p:cNvPr id="5" name="Platshållare för bild 4">
            <a:extLst>
              <a:ext uri="{FF2B5EF4-FFF2-40B4-BE49-F238E27FC236}">
                <a16:creationId xmlns="" xmlns:a16="http://schemas.microsoft.com/office/drawing/2014/main" id="{54852110-99A4-F248-BE37-A3A0C6168D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latshållare för bild 10">
            <a:extLst>
              <a:ext uri="{FF2B5EF4-FFF2-40B4-BE49-F238E27FC236}">
                <a16:creationId xmlns="" xmlns:a16="http://schemas.microsoft.com/office/drawing/2014/main" id="{4D2AC815-906F-0F49-B072-90BAA107FA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latshållare för bild 15">
            <a:extLst>
              <a:ext uri="{FF2B5EF4-FFF2-40B4-BE49-F238E27FC236}">
                <a16:creationId xmlns="" xmlns:a16="http://schemas.microsoft.com/office/drawing/2014/main" id="{7417FF15-AA97-D64E-A3F6-02446ABB0FF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Platshållare för bild 23">
            <a:extLst>
              <a:ext uri="{FF2B5EF4-FFF2-40B4-BE49-F238E27FC236}">
                <a16:creationId xmlns="" xmlns:a16="http://schemas.microsoft.com/office/drawing/2014/main" id="{6FD5A965-D00D-6045-A2F9-B08D0623113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Platshållare för bild 27">
            <a:extLst>
              <a:ext uri="{FF2B5EF4-FFF2-40B4-BE49-F238E27FC236}">
                <a16:creationId xmlns="" xmlns:a16="http://schemas.microsoft.com/office/drawing/2014/main" id="{AEDFB1CF-E245-CD4F-943F-08868F941CA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3" y="4013583"/>
            <a:ext cx="2600887" cy="1595571"/>
          </a:xfrm>
        </p:spPr>
      </p:pic>
    </p:spTree>
    <p:extLst>
      <p:ext uri="{BB962C8B-B14F-4D97-AF65-F5344CB8AC3E}">
        <p14:creationId xmlns:p14="http://schemas.microsoft.com/office/powerpoint/2010/main" val="47611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D96D7673-54A8-7544-858F-1641F164D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850432"/>
            <a:ext cx="12192000" cy="936625"/>
          </a:xfrm>
        </p:spPr>
        <p:txBody>
          <a:bodyPr/>
          <a:lstStyle/>
          <a:p>
            <a:r>
              <a:rPr lang="sv-SE" dirty="0"/>
              <a:t>NEAT GREEN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99539E57-971A-4147-9F35-41F9EC5145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1185" y="2755253"/>
            <a:ext cx="7949630" cy="1904089"/>
          </a:xfrm>
        </p:spPr>
        <p:txBody>
          <a:bodyPr/>
          <a:lstStyle/>
          <a:p>
            <a:r>
              <a:rPr lang="sv-SE" dirty="0"/>
              <a:t>Varje kontor behöver inslag av växter som inte bara förbättrar luften men också sprider ett lugn i rummet. </a:t>
            </a:r>
            <a:r>
              <a:rPr lang="sv-SE" dirty="0" err="1"/>
              <a:t>Neat</a:t>
            </a:r>
            <a:r>
              <a:rPr lang="sv-SE" dirty="0"/>
              <a:t> Green är en dekorativ och funktionell blomlåda som placeras fristående eller ovanpå </a:t>
            </a:r>
            <a:r>
              <a:rPr lang="sv-SE" dirty="0" err="1"/>
              <a:t>Neat</a:t>
            </a:r>
            <a:r>
              <a:rPr lang="sv-SE" dirty="0"/>
              <a:t> </a:t>
            </a:r>
            <a:r>
              <a:rPr lang="sv-SE" dirty="0" err="1"/>
              <a:t>Storage</a:t>
            </a:r>
            <a:r>
              <a:rPr lang="sv-SE" dirty="0"/>
              <a:t>.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dirty="0"/>
              <a:t>Design TEA</a:t>
            </a:r>
          </a:p>
        </p:txBody>
      </p:sp>
    </p:spTree>
    <p:extLst>
      <p:ext uri="{BB962C8B-B14F-4D97-AF65-F5344CB8AC3E}">
        <p14:creationId xmlns:p14="http://schemas.microsoft.com/office/powerpoint/2010/main" val="1380439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35FA0E63-B9CD-3548-B43F-2529E96961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NEAT GREEN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5B20FC05-36A5-DF4E-A0CB-5D115BB87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mått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="" xmlns:a16="http://schemas.microsoft.com/office/drawing/2014/main" id="{34F62660-BAAC-A640-BC03-D5AA2D6DBD67}"/>
              </a:ext>
            </a:extLst>
          </p:cNvPr>
          <p:cNvGrpSpPr/>
          <p:nvPr/>
        </p:nvGrpSpPr>
        <p:grpSpPr>
          <a:xfrm>
            <a:off x="422264" y="1811066"/>
            <a:ext cx="11623060" cy="4213327"/>
            <a:chOff x="422264" y="1850821"/>
            <a:chExt cx="11623060" cy="4213327"/>
          </a:xfrm>
        </p:grpSpPr>
        <p:pic>
          <p:nvPicPr>
            <p:cNvPr id="25" name="Bildobjekt 24">
              <a:extLst>
                <a:ext uri="{FF2B5EF4-FFF2-40B4-BE49-F238E27FC236}">
                  <a16:creationId xmlns="" xmlns:a16="http://schemas.microsoft.com/office/drawing/2014/main" id="{76A27081-B603-1849-925B-B78EFC39B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896" y="5027839"/>
              <a:ext cx="5279358" cy="994364"/>
            </a:xfrm>
            <a:prstGeom prst="rect">
              <a:avLst/>
            </a:prstGeom>
          </p:spPr>
        </p:pic>
        <p:pic>
          <p:nvPicPr>
            <p:cNvPr id="26" name="Bildobjekt 25">
              <a:extLst>
                <a:ext uri="{FF2B5EF4-FFF2-40B4-BE49-F238E27FC236}">
                  <a16:creationId xmlns="" xmlns:a16="http://schemas.microsoft.com/office/drawing/2014/main" id="{97BA7919-26AF-6D4F-A3B0-BF96D3595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680" y="2164482"/>
              <a:ext cx="5228894" cy="2104883"/>
            </a:xfrm>
            <a:prstGeom prst="rect">
              <a:avLst/>
            </a:prstGeom>
          </p:spPr>
        </p:pic>
        <p:pic>
          <p:nvPicPr>
            <p:cNvPr id="27" name="Bildobjekt 26">
              <a:extLst>
                <a:ext uri="{FF2B5EF4-FFF2-40B4-BE49-F238E27FC236}">
                  <a16:creationId xmlns="" xmlns:a16="http://schemas.microsoft.com/office/drawing/2014/main" id="{749CFF97-5CCA-C043-B9B3-73771B15A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2485" y="2568380"/>
              <a:ext cx="5167143" cy="1481061"/>
            </a:xfrm>
            <a:prstGeom prst="rect">
              <a:avLst/>
            </a:prstGeom>
          </p:spPr>
        </p:pic>
        <p:sp>
          <p:nvSpPr>
            <p:cNvPr id="28" name="Rubrik 4">
              <a:extLst>
                <a:ext uri="{FF2B5EF4-FFF2-40B4-BE49-F238E27FC236}">
                  <a16:creationId xmlns="" xmlns:a16="http://schemas.microsoft.com/office/drawing/2014/main" id="{D4BE0B53-744E-6240-B9E5-F8074A5306D5}"/>
                </a:ext>
              </a:extLst>
            </p:cNvPr>
            <p:cNvSpPr txBox="1">
              <a:spLocks/>
            </p:cNvSpPr>
            <p:nvPr/>
          </p:nvSpPr>
          <p:spPr>
            <a:xfrm>
              <a:off x="6666565" y="2552285"/>
              <a:ext cx="906632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800</a:t>
              </a:r>
            </a:p>
          </p:txBody>
        </p:sp>
        <p:sp>
          <p:nvSpPr>
            <p:cNvPr id="29" name="Rubrik 4">
              <a:extLst>
                <a:ext uri="{FF2B5EF4-FFF2-40B4-BE49-F238E27FC236}">
                  <a16:creationId xmlns="" xmlns:a16="http://schemas.microsoft.com/office/drawing/2014/main" id="{AF1C2FC2-7E89-C543-8F3D-80480BEEBF3D}"/>
                </a:ext>
              </a:extLst>
            </p:cNvPr>
            <p:cNvSpPr txBox="1">
              <a:spLocks/>
            </p:cNvSpPr>
            <p:nvPr/>
          </p:nvSpPr>
          <p:spPr>
            <a:xfrm>
              <a:off x="8230243" y="2552285"/>
              <a:ext cx="906632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1200</a:t>
              </a:r>
            </a:p>
          </p:txBody>
        </p:sp>
        <p:sp>
          <p:nvSpPr>
            <p:cNvPr id="30" name="Rubrik 4">
              <a:extLst>
                <a:ext uri="{FF2B5EF4-FFF2-40B4-BE49-F238E27FC236}">
                  <a16:creationId xmlns="" xmlns:a16="http://schemas.microsoft.com/office/drawing/2014/main" id="{9C9D1D39-0BE0-9A40-B627-8BE6CC41D75B}"/>
                </a:ext>
              </a:extLst>
            </p:cNvPr>
            <p:cNvSpPr txBox="1">
              <a:spLocks/>
            </p:cNvSpPr>
            <p:nvPr/>
          </p:nvSpPr>
          <p:spPr>
            <a:xfrm>
              <a:off x="10151024" y="2552285"/>
              <a:ext cx="906632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1600</a:t>
              </a:r>
            </a:p>
          </p:txBody>
        </p:sp>
        <p:sp>
          <p:nvSpPr>
            <p:cNvPr id="31" name="Rubrik 4">
              <a:extLst>
                <a:ext uri="{FF2B5EF4-FFF2-40B4-BE49-F238E27FC236}">
                  <a16:creationId xmlns="" xmlns:a16="http://schemas.microsoft.com/office/drawing/2014/main" id="{7F317AD7-63DF-5947-BB46-4F429218E9C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053119" y="2836583"/>
              <a:ext cx="906632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0,5xA4</a:t>
              </a:r>
            </a:p>
          </p:txBody>
        </p:sp>
        <p:sp>
          <p:nvSpPr>
            <p:cNvPr id="32" name="Rubrik 4">
              <a:extLst>
                <a:ext uri="{FF2B5EF4-FFF2-40B4-BE49-F238E27FC236}">
                  <a16:creationId xmlns="" xmlns:a16="http://schemas.microsoft.com/office/drawing/2014/main" id="{AF9F1362-06FF-754D-ABA5-E4F50C5049FF}"/>
                </a:ext>
              </a:extLst>
            </p:cNvPr>
            <p:cNvSpPr txBox="1">
              <a:spLocks/>
            </p:cNvSpPr>
            <p:nvPr/>
          </p:nvSpPr>
          <p:spPr>
            <a:xfrm>
              <a:off x="11407600" y="2797119"/>
              <a:ext cx="637724" cy="178835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D: 385</a:t>
              </a:r>
            </a:p>
          </p:txBody>
        </p:sp>
        <p:sp>
          <p:nvSpPr>
            <p:cNvPr id="33" name="Rubrik 4">
              <a:extLst>
                <a:ext uri="{FF2B5EF4-FFF2-40B4-BE49-F238E27FC236}">
                  <a16:creationId xmlns="" xmlns:a16="http://schemas.microsoft.com/office/drawing/2014/main" id="{F72162BE-7AD9-4643-B729-3E0E0E32B3EB}"/>
                </a:ext>
              </a:extLst>
            </p:cNvPr>
            <p:cNvSpPr txBox="1">
              <a:spLocks/>
            </p:cNvSpPr>
            <p:nvPr/>
          </p:nvSpPr>
          <p:spPr>
            <a:xfrm>
              <a:off x="6296192" y="2255926"/>
              <a:ext cx="1635555" cy="173285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v-S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Ovanpåliggande</a:t>
              </a:r>
            </a:p>
          </p:txBody>
        </p:sp>
        <p:sp>
          <p:nvSpPr>
            <p:cNvPr id="34" name="Rubrik 4">
              <a:extLst>
                <a:ext uri="{FF2B5EF4-FFF2-40B4-BE49-F238E27FC236}">
                  <a16:creationId xmlns="" xmlns:a16="http://schemas.microsoft.com/office/drawing/2014/main" id="{26965B5C-7114-7C4E-9C59-833F9D760586}"/>
                </a:ext>
              </a:extLst>
            </p:cNvPr>
            <p:cNvSpPr txBox="1">
              <a:spLocks/>
            </p:cNvSpPr>
            <p:nvPr/>
          </p:nvSpPr>
          <p:spPr>
            <a:xfrm>
              <a:off x="422264" y="1850821"/>
              <a:ext cx="2572468" cy="335065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v-S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Golvstående med spaljé</a:t>
              </a:r>
            </a:p>
          </p:txBody>
        </p:sp>
        <p:sp>
          <p:nvSpPr>
            <p:cNvPr id="35" name="Rubrik 4">
              <a:extLst>
                <a:ext uri="{FF2B5EF4-FFF2-40B4-BE49-F238E27FC236}">
                  <a16:creationId xmlns="" xmlns:a16="http://schemas.microsoft.com/office/drawing/2014/main" id="{C7B4ACAE-2443-164A-B344-2298AF2E0DFD}"/>
                </a:ext>
              </a:extLst>
            </p:cNvPr>
            <p:cNvSpPr txBox="1">
              <a:spLocks/>
            </p:cNvSpPr>
            <p:nvPr/>
          </p:nvSpPr>
          <p:spPr>
            <a:xfrm>
              <a:off x="422264" y="4729852"/>
              <a:ext cx="2232500" cy="161563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v-S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Golvstående utan spaljé</a:t>
              </a:r>
            </a:p>
          </p:txBody>
        </p:sp>
        <p:sp>
          <p:nvSpPr>
            <p:cNvPr id="36" name="Rubrik 4">
              <a:extLst>
                <a:ext uri="{FF2B5EF4-FFF2-40B4-BE49-F238E27FC236}">
                  <a16:creationId xmlns="" xmlns:a16="http://schemas.microsoft.com/office/drawing/2014/main" id="{AF8C76A9-946B-C241-950E-B04368F7703E}"/>
                </a:ext>
              </a:extLst>
            </p:cNvPr>
            <p:cNvSpPr txBox="1">
              <a:spLocks/>
            </p:cNvSpPr>
            <p:nvPr/>
          </p:nvSpPr>
          <p:spPr>
            <a:xfrm>
              <a:off x="713713" y="5048109"/>
              <a:ext cx="906632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800</a:t>
              </a:r>
            </a:p>
          </p:txBody>
        </p:sp>
        <p:sp>
          <p:nvSpPr>
            <p:cNvPr id="37" name="Rubrik 4">
              <a:extLst>
                <a:ext uri="{FF2B5EF4-FFF2-40B4-BE49-F238E27FC236}">
                  <a16:creationId xmlns="" xmlns:a16="http://schemas.microsoft.com/office/drawing/2014/main" id="{4F72B711-5F40-654B-86E0-D7B848CED1E2}"/>
                </a:ext>
              </a:extLst>
            </p:cNvPr>
            <p:cNvSpPr txBox="1">
              <a:spLocks/>
            </p:cNvSpPr>
            <p:nvPr/>
          </p:nvSpPr>
          <p:spPr>
            <a:xfrm>
              <a:off x="2250261" y="5048109"/>
              <a:ext cx="906632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1200</a:t>
              </a:r>
            </a:p>
          </p:txBody>
        </p:sp>
        <p:sp>
          <p:nvSpPr>
            <p:cNvPr id="38" name="Rubrik 4">
              <a:extLst>
                <a:ext uri="{FF2B5EF4-FFF2-40B4-BE49-F238E27FC236}">
                  <a16:creationId xmlns="" xmlns:a16="http://schemas.microsoft.com/office/drawing/2014/main" id="{0EBC8195-D577-3443-B124-829F05CBE261}"/>
                </a:ext>
              </a:extLst>
            </p:cNvPr>
            <p:cNvSpPr txBox="1">
              <a:spLocks/>
            </p:cNvSpPr>
            <p:nvPr/>
          </p:nvSpPr>
          <p:spPr>
            <a:xfrm>
              <a:off x="4196868" y="5048109"/>
              <a:ext cx="906632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1600</a:t>
              </a:r>
            </a:p>
          </p:txBody>
        </p:sp>
        <p:sp>
          <p:nvSpPr>
            <p:cNvPr id="39" name="Rubrik 4">
              <a:extLst>
                <a:ext uri="{FF2B5EF4-FFF2-40B4-BE49-F238E27FC236}">
                  <a16:creationId xmlns="" xmlns:a16="http://schemas.microsoft.com/office/drawing/2014/main" id="{841D8118-906B-A84A-9102-6EBCCBED9EF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485068" y="5711331"/>
              <a:ext cx="506472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130</a:t>
              </a:r>
            </a:p>
          </p:txBody>
        </p:sp>
        <p:sp>
          <p:nvSpPr>
            <p:cNvPr id="40" name="Rubrik 4">
              <a:extLst>
                <a:ext uri="{FF2B5EF4-FFF2-40B4-BE49-F238E27FC236}">
                  <a16:creationId xmlns="" xmlns:a16="http://schemas.microsoft.com/office/drawing/2014/main" id="{BA3015E0-39F8-E44C-8FE1-DE081C1BD96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271114" y="3751331"/>
              <a:ext cx="906632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130</a:t>
              </a:r>
            </a:p>
          </p:txBody>
        </p:sp>
        <p:sp>
          <p:nvSpPr>
            <p:cNvPr id="41" name="Rubrik 4">
              <a:extLst>
                <a:ext uri="{FF2B5EF4-FFF2-40B4-BE49-F238E27FC236}">
                  <a16:creationId xmlns="" xmlns:a16="http://schemas.microsoft.com/office/drawing/2014/main" id="{AEB803AF-1F2C-354D-A6D6-C52933B481CA}"/>
                </a:ext>
              </a:extLst>
            </p:cNvPr>
            <p:cNvSpPr txBox="1">
              <a:spLocks/>
            </p:cNvSpPr>
            <p:nvPr/>
          </p:nvSpPr>
          <p:spPr>
            <a:xfrm>
              <a:off x="4211705" y="4019861"/>
              <a:ext cx="906632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1600</a:t>
              </a:r>
            </a:p>
          </p:txBody>
        </p:sp>
        <p:sp>
          <p:nvSpPr>
            <p:cNvPr id="42" name="Rubrik 4">
              <a:extLst>
                <a:ext uri="{FF2B5EF4-FFF2-40B4-BE49-F238E27FC236}">
                  <a16:creationId xmlns="" xmlns:a16="http://schemas.microsoft.com/office/drawing/2014/main" id="{177680A0-88E1-5B48-ADA9-731283696F6F}"/>
                </a:ext>
              </a:extLst>
            </p:cNvPr>
            <p:cNvSpPr txBox="1">
              <a:spLocks/>
            </p:cNvSpPr>
            <p:nvPr/>
          </p:nvSpPr>
          <p:spPr>
            <a:xfrm>
              <a:off x="2239131" y="4019861"/>
              <a:ext cx="906632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1200</a:t>
              </a:r>
            </a:p>
          </p:txBody>
        </p:sp>
        <p:sp>
          <p:nvSpPr>
            <p:cNvPr id="43" name="Rubrik 4">
              <a:extLst>
                <a:ext uri="{FF2B5EF4-FFF2-40B4-BE49-F238E27FC236}">
                  <a16:creationId xmlns="" xmlns:a16="http://schemas.microsoft.com/office/drawing/2014/main" id="{044CC754-4679-9849-9C60-FC52361C1117}"/>
                </a:ext>
              </a:extLst>
            </p:cNvPr>
            <p:cNvSpPr txBox="1">
              <a:spLocks/>
            </p:cNvSpPr>
            <p:nvPr/>
          </p:nvSpPr>
          <p:spPr>
            <a:xfrm>
              <a:off x="674875" y="4019861"/>
              <a:ext cx="906632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800</a:t>
              </a:r>
            </a:p>
          </p:txBody>
        </p:sp>
        <p:sp>
          <p:nvSpPr>
            <p:cNvPr id="44" name="Rubrik 4">
              <a:extLst>
                <a:ext uri="{FF2B5EF4-FFF2-40B4-BE49-F238E27FC236}">
                  <a16:creationId xmlns="" xmlns:a16="http://schemas.microsoft.com/office/drawing/2014/main" id="{E8858DF2-9082-D041-9093-9F848FB5FA5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2170" y="3465300"/>
              <a:ext cx="906632" cy="20920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1xA4</a:t>
              </a:r>
            </a:p>
          </p:txBody>
        </p:sp>
        <p:sp>
          <p:nvSpPr>
            <p:cNvPr id="45" name="Rubrik 4">
              <a:extLst>
                <a:ext uri="{FF2B5EF4-FFF2-40B4-BE49-F238E27FC236}">
                  <a16:creationId xmlns="" xmlns:a16="http://schemas.microsoft.com/office/drawing/2014/main" id="{539A169A-79CE-1F48-B4E3-5CB443A0F83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7734" y="5429426"/>
              <a:ext cx="906632" cy="20920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1xA4</a:t>
              </a:r>
            </a:p>
          </p:txBody>
        </p:sp>
        <p:sp>
          <p:nvSpPr>
            <p:cNvPr id="46" name="Rubrik 4">
              <a:extLst>
                <a:ext uri="{FF2B5EF4-FFF2-40B4-BE49-F238E27FC236}">
                  <a16:creationId xmlns="" xmlns:a16="http://schemas.microsoft.com/office/drawing/2014/main" id="{44093B22-DE24-0143-984B-A2B496079EFD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3172073" y="5695994"/>
              <a:ext cx="489672" cy="16274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47" name="Rubrik 4">
              <a:extLst>
                <a:ext uri="{FF2B5EF4-FFF2-40B4-BE49-F238E27FC236}">
                  <a16:creationId xmlns="" xmlns:a16="http://schemas.microsoft.com/office/drawing/2014/main" id="{3FE29C41-555C-8C4B-B95A-4454AB3CE21C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7686911" y="2795542"/>
              <a:ext cx="489672" cy="202317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48" name="Rubrik 4">
              <a:extLst>
                <a:ext uri="{FF2B5EF4-FFF2-40B4-BE49-F238E27FC236}">
                  <a16:creationId xmlns="" xmlns:a16="http://schemas.microsoft.com/office/drawing/2014/main" id="{2B94368F-DD8A-AC48-BF17-E6736181A40F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9424271" y="2795543"/>
              <a:ext cx="489672" cy="202317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49" name="Rubrik 4">
              <a:extLst>
                <a:ext uri="{FF2B5EF4-FFF2-40B4-BE49-F238E27FC236}">
                  <a16:creationId xmlns="" xmlns:a16="http://schemas.microsoft.com/office/drawing/2014/main" id="{172436AF-BCAF-D34A-A4D1-6356B8AA183E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1749023" y="5451158"/>
              <a:ext cx="489672" cy="16274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50" name="Rubrik 4">
              <a:extLst>
                <a:ext uri="{FF2B5EF4-FFF2-40B4-BE49-F238E27FC236}">
                  <a16:creationId xmlns="" xmlns:a16="http://schemas.microsoft.com/office/drawing/2014/main" id="{B3F40347-EF36-A943-9852-EAF55A6DECA8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3499446" y="5451158"/>
              <a:ext cx="489672" cy="16274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51" name="Rubrik 4">
              <a:extLst>
                <a:ext uri="{FF2B5EF4-FFF2-40B4-BE49-F238E27FC236}">
                  <a16:creationId xmlns="" xmlns:a16="http://schemas.microsoft.com/office/drawing/2014/main" id="{B72CC091-B138-D84F-A2E1-BA54C8FB8FA5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5347039" y="5695994"/>
              <a:ext cx="489672" cy="16274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52" name="Rubrik 4">
              <a:extLst>
                <a:ext uri="{FF2B5EF4-FFF2-40B4-BE49-F238E27FC236}">
                  <a16:creationId xmlns="" xmlns:a16="http://schemas.microsoft.com/office/drawing/2014/main" id="{7A12D5BC-53DC-0C4A-827B-03EC363D25CF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3144953" y="3468169"/>
              <a:ext cx="854657" cy="490119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53" name="Rubrik 4">
              <a:extLst>
                <a:ext uri="{FF2B5EF4-FFF2-40B4-BE49-F238E27FC236}">
                  <a16:creationId xmlns="" xmlns:a16="http://schemas.microsoft.com/office/drawing/2014/main" id="{E87FF341-DF0E-934D-A3A2-B49BDCBDFDE0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5332194" y="3814348"/>
              <a:ext cx="489672" cy="16274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54" name="Rubrik 4">
              <a:extLst>
                <a:ext uri="{FF2B5EF4-FFF2-40B4-BE49-F238E27FC236}">
                  <a16:creationId xmlns="" xmlns:a16="http://schemas.microsoft.com/office/drawing/2014/main" id="{DF4F001F-7202-294C-9798-9715DC0F56CC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1685098" y="3504974"/>
              <a:ext cx="600892" cy="162745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55" name="Rubrik 4">
              <a:extLst>
                <a:ext uri="{FF2B5EF4-FFF2-40B4-BE49-F238E27FC236}">
                  <a16:creationId xmlns="" xmlns:a16="http://schemas.microsoft.com/office/drawing/2014/main" id="{C48DDC3A-DDB5-504B-B958-13A288C6F06C}"/>
                </a:ext>
              </a:extLst>
            </p:cNvPr>
            <p:cNvSpPr txBox="1">
              <a:spLocks/>
            </p:cNvSpPr>
            <p:nvPr/>
          </p:nvSpPr>
          <p:spPr>
            <a:xfrm>
              <a:off x="5475615" y="5276250"/>
              <a:ext cx="633967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D: 385</a:t>
              </a:r>
            </a:p>
          </p:txBody>
        </p:sp>
        <p:sp>
          <p:nvSpPr>
            <p:cNvPr id="56" name="Rubrik 4">
              <a:extLst>
                <a:ext uri="{FF2B5EF4-FFF2-40B4-BE49-F238E27FC236}">
                  <a16:creationId xmlns="" xmlns:a16="http://schemas.microsoft.com/office/drawing/2014/main" id="{F15AA72E-76A9-2F45-98A8-9B19DCC28799}"/>
                </a:ext>
              </a:extLst>
            </p:cNvPr>
            <p:cNvSpPr txBox="1">
              <a:spLocks/>
            </p:cNvSpPr>
            <p:nvPr/>
          </p:nvSpPr>
          <p:spPr>
            <a:xfrm>
              <a:off x="5466117" y="3378002"/>
              <a:ext cx="633967" cy="19916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D: 385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2057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7D4CC3FE-B8FE-D745-9E6E-28F1B5AE2E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Mer på </a:t>
            </a:r>
            <a:r>
              <a:rPr lang="sv-SE" dirty="0" err="1"/>
              <a:t>my.edsbyn.com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14C8E97B-3936-3D43-A0DF-62931DE1CD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NEAT GREEN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374C9177-E70D-574B-B434-84FAE90CB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FÄRGER &amp; MATERIAL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8FFBB3FF-C283-634A-A6C9-60AF7B4D9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21" y="2410368"/>
            <a:ext cx="11291803" cy="218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12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188C1AB9-FDD1-C94D-9FD8-27923AB25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Design JENS fager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AAB90F50-61CE-B341-9F94-07596C619D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ARC STOOL</a:t>
            </a:r>
          </a:p>
        </p:txBody>
      </p:sp>
      <p:pic>
        <p:nvPicPr>
          <p:cNvPr id="5" name="Platshållare för bild 4">
            <a:extLst>
              <a:ext uri="{FF2B5EF4-FFF2-40B4-BE49-F238E27FC236}">
                <a16:creationId xmlns="" xmlns:a16="http://schemas.microsoft.com/office/drawing/2014/main" id="{DD8594FB-2A08-B640-B52E-4173F0A285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909" y="2225246"/>
            <a:ext cx="5093456" cy="3383242"/>
          </a:xfrm>
        </p:spPr>
      </p:pic>
      <p:pic>
        <p:nvPicPr>
          <p:cNvPr id="11" name="Platshållare för bild 10">
            <a:extLst>
              <a:ext uri="{FF2B5EF4-FFF2-40B4-BE49-F238E27FC236}">
                <a16:creationId xmlns="" xmlns:a16="http://schemas.microsoft.com/office/drawing/2014/main" id="{29F0093E-9018-254C-838A-19894DB479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2225246"/>
            <a:ext cx="2416161" cy="1595571"/>
          </a:xfrm>
        </p:spPr>
      </p:pic>
      <p:pic>
        <p:nvPicPr>
          <p:cNvPr id="16" name="Platshållare för bild 15">
            <a:extLst>
              <a:ext uri="{FF2B5EF4-FFF2-40B4-BE49-F238E27FC236}">
                <a16:creationId xmlns="" xmlns:a16="http://schemas.microsoft.com/office/drawing/2014/main" id="{88D9C98D-BA3F-664A-BBB3-DDB7487FB2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4" y="2225246"/>
            <a:ext cx="2600887" cy="1584954"/>
          </a:xfrm>
        </p:spPr>
      </p:pic>
      <p:pic>
        <p:nvPicPr>
          <p:cNvPr id="24" name="Platshållare för bild 23">
            <a:extLst>
              <a:ext uri="{FF2B5EF4-FFF2-40B4-BE49-F238E27FC236}">
                <a16:creationId xmlns="" xmlns:a16="http://schemas.microsoft.com/office/drawing/2014/main" id="{7B246C52-A5FE-0145-B740-3E06BE90D96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Platshållare för bild 27">
            <a:extLst>
              <a:ext uri="{FF2B5EF4-FFF2-40B4-BE49-F238E27FC236}">
                <a16:creationId xmlns="" xmlns:a16="http://schemas.microsoft.com/office/drawing/2014/main" id="{B2E8D763-FDD5-AF4F-B2EA-96662D281E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3" y="4013583"/>
            <a:ext cx="2600887" cy="1595571"/>
          </a:xfrm>
        </p:spPr>
      </p:pic>
    </p:spTree>
    <p:extLst>
      <p:ext uri="{BB962C8B-B14F-4D97-AF65-F5344CB8AC3E}">
        <p14:creationId xmlns:p14="http://schemas.microsoft.com/office/powerpoint/2010/main" val="4124028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D96D7673-54A8-7544-858F-1641F164D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505162"/>
            <a:ext cx="12192000" cy="936625"/>
          </a:xfrm>
        </p:spPr>
        <p:txBody>
          <a:bodyPr/>
          <a:lstStyle/>
          <a:p>
            <a:r>
              <a:rPr lang="sv-SE" dirty="0"/>
              <a:t>ARC STOOL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99539E57-971A-4147-9F35-41F9EC5145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3217" y="2441786"/>
            <a:ext cx="8405566" cy="2840713"/>
          </a:xfrm>
        </p:spPr>
        <p:txBody>
          <a:bodyPr/>
          <a:lstStyle/>
          <a:p>
            <a:r>
              <a:rPr lang="sv-SE" dirty="0"/>
              <a:t>Jens Fager har tillsammans med Edsbyn designat pallen </a:t>
            </a:r>
            <a:r>
              <a:rPr lang="sv-SE" dirty="0" err="1"/>
              <a:t>Arc</a:t>
            </a:r>
            <a:r>
              <a:rPr lang="sv-SE" dirty="0"/>
              <a:t> </a:t>
            </a:r>
            <a:r>
              <a:rPr lang="sv-SE" dirty="0" err="1"/>
              <a:t>Stool</a:t>
            </a:r>
            <a:r>
              <a:rPr lang="sv-SE" dirty="0"/>
              <a:t> inför </a:t>
            </a:r>
            <a:r>
              <a:rPr lang="sv-SE" dirty="0" err="1"/>
              <a:t>nyöppningen</a:t>
            </a:r>
            <a:r>
              <a:rPr lang="sv-SE" dirty="0"/>
              <a:t> av Nationalmuseum hösten 2018. </a:t>
            </a:r>
            <a:r>
              <a:rPr lang="sv-SE" dirty="0" err="1"/>
              <a:t>Arc</a:t>
            </a:r>
            <a:r>
              <a:rPr lang="sv-SE" dirty="0"/>
              <a:t> </a:t>
            </a:r>
            <a:r>
              <a:rPr lang="sv-SE" dirty="0" err="1"/>
              <a:t>Stool</a:t>
            </a:r>
            <a:r>
              <a:rPr lang="sv-SE" dirty="0"/>
              <a:t> är en massiv träpall med ett starkt nordiskt intryck. Sitsens form är hämtad ur Nationalmuseums arkitektur och de svarvade benen och fotstödet gör pallen in i detalj till ett genomarbetat hantverk som speglar </a:t>
            </a:r>
            <a:br>
              <a:rPr lang="sv-SE" dirty="0"/>
            </a:br>
            <a:r>
              <a:rPr lang="sv-SE" dirty="0"/>
              <a:t>Jens Fagers djupa respekt för träet.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dirty="0"/>
              <a:t>Design Jens Fager</a:t>
            </a:r>
          </a:p>
        </p:txBody>
      </p:sp>
    </p:spTree>
    <p:extLst>
      <p:ext uri="{BB962C8B-B14F-4D97-AF65-F5344CB8AC3E}">
        <p14:creationId xmlns:p14="http://schemas.microsoft.com/office/powerpoint/2010/main" val="2657121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35FA0E63-B9CD-3548-B43F-2529E96961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Arc</a:t>
            </a:r>
            <a:r>
              <a:rPr lang="sv-SE" dirty="0"/>
              <a:t> </a:t>
            </a:r>
            <a:r>
              <a:rPr lang="sv-SE" dirty="0" err="1"/>
              <a:t>stool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5B20FC05-36A5-DF4E-A0CB-5D115BB87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mått</a:t>
            </a:r>
          </a:p>
        </p:txBody>
      </p:sp>
      <p:pic>
        <p:nvPicPr>
          <p:cNvPr id="57" name="Bildobjekt 56">
            <a:extLst>
              <a:ext uri="{FF2B5EF4-FFF2-40B4-BE49-F238E27FC236}">
                <a16:creationId xmlns="" xmlns:a16="http://schemas.microsoft.com/office/drawing/2014/main" id="{853B2549-8DC2-D846-AC15-851DFF40A6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41" b="20001"/>
          <a:stretch/>
        </p:blipFill>
        <p:spPr>
          <a:xfrm>
            <a:off x="845923" y="1748781"/>
            <a:ext cx="10509680" cy="404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52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7D4CC3FE-B8FE-D745-9E6E-28F1B5AE2E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Mer på </a:t>
            </a:r>
            <a:r>
              <a:rPr lang="sv-SE" dirty="0" err="1"/>
              <a:t>my.edsbyn.com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14C8E97B-3936-3D43-A0DF-62931DE1CD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Arc</a:t>
            </a:r>
            <a:r>
              <a:rPr lang="sv-SE" dirty="0"/>
              <a:t> </a:t>
            </a:r>
            <a:r>
              <a:rPr lang="sv-SE" dirty="0" err="1"/>
              <a:t>stool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374C9177-E70D-574B-B434-84FAE90CB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FÄRGER &amp; MATERIAL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EC5DC32B-EC64-664D-9572-16CA9B3415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303" y="2542477"/>
            <a:ext cx="10459563" cy="22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03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188C1AB9-FDD1-C94D-9FD8-27923AB25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Design </a:t>
            </a:r>
            <a:r>
              <a:rPr lang="sv-SE" dirty="0" err="1"/>
              <a:t>andreas</a:t>
            </a:r>
            <a:r>
              <a:rPr lang="sv-SE" dirty="0"/>
              <a:t> </a:t>
            </a:r>
            <a:r>
              <a:rPr lang="sv-SE" dirty="0" err="1"/>
              <a:t>engesvik</a:t>
            </a:r>
            <a:r>
              <a:rPr lang="sv-SE" dirty="0"/>
              <a:t>, </a:t>
            </a:r>
            <a:r>
              <a:rPr lang="sv-SE" dirty="0" err="1"/>
              <a:t>oslo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AAB90F50-61CE-B341-9F94-07596C619D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PRESS CHAIR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="" xmlns:a16="http://schemas.microsoft.com/office/drawing/2014/main" id="{9647523A-0A8C-744F-88BC-551E53BCDB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latshållare för bild 12">
            <a:extLst>
              <a:ext uri="{FF2B5EF4-FFF2-40B4-BE49-F238E27FC236}">
                <a16:creationId xmlns="" xmlns:a16="http://schemas.microsoft.com/office/drawing/2014/main" id="{08A0B089-3BB2-4F4B-BD01-B58233E69B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Platshållare för bild 17">
            <a:extLst>
              <a:ext uri="{FF2B5EF4-FFF2-40B4-BE49-F238E27FC236}">
                <a16:creationId xmlns="" xmlns:a16="http://schemas.microsoft.com/office/drawing/2014/main" id="{8508CFF9-418A-A14B-A88B-93B18B095D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4" y="2225246"/>
            <a:ext cx="2600887" cy="1584954"/>
          </a:xfrm>
        </p:spPr>
      </p:pic>
      <p:pic>
        <p:nvPicPr>
          <p:cNvPr id="22" name="Platshållare för bild 21">
            <a:extLst>
              <a:ext uri="{FF2B5EF4-FFF2-40B4-BE49-F238E27FC236}">
                <a16:creationId xmlns="" xmlns:a16="http://schemas.microsoft.com/office/drawing/2014/main" id="{AB2B81CA-71E5-604F-B53A-DA9281B703F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7" name="Platshållare för bild 26">
            <a:extLst>
              <a:ext uri="{FF2B5EF4-FFF2-40B4-BE49-F238E27FC236}">
                <a16:creationId xmlns="" xmlns:a16="http://schemas.microsoft.com/office/drawing/2014/main" id="{70318362-1FFC-3544-9017-0DD3E73AC8E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0958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D96D7673-54A8-7544-858F-1641F164D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PRESS CHAIR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99539E57-971A-4147-9F35-41F9EC5145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3217" y="2476955"/>
            <a:ext cx="8405566" cy="2840713"/>
          </a:xfrm>
        </p:spPr>
        <p:txBody>
          <a:bodyPr/>
          <a:lstStyle/>
          <a:p>
            <a:r>
              <a:rPr lang="sv-SE" dirty="0"/>
              <a:t>En nätt och elegant skalstol i 3D-pressad </a:t>
            </a:r>
            <a:r>
              <a:rPr lang="sv-SE" dirty="0" err="1"/>
              <a:t>fanér</a:t>
            </a:r>
            <a:r>
              <a:rPr lang="sv-SE" dirty="0"/>
              <a:t>. Den tunt formade sitsen har en </a:t>
            </a:r>
            <a:br>
              <a:rPr lang="sv-SE" dirty="0"/>
            </a:br>
            <a:r>
              <a:rPr lang="sv-SE" dirty="0"/>
              <a:t>unik passform med naturlig svikt i ryggen. Skalets eleganta linjeföring i kombination </a:t>
            </a:r>
            <a:br>
              <a:rPr lang="sv-SE" dirty="0"/>
            </a:br>
            <a:r>
              <a:rPr lang="sv-SE" dirty="0"/>
              <a:t>med det kraftiga underredet ger stolen karaktär och en tydlig identitet.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dirty="0"/>
              <a:t>Design Andreas </a:t>
            </a:r>
            <a:r>
              <a:rPr lang="sv-SE" dirty="0" err="1"/>
              <a:t>Engesvik</a:t>
            </a:r>
            <a:r>
              <a:rPr lang="sv-SE" dirty="0"/>
              <a:t>, Oslo</a:t>
            </a:r>
          </a:p>
        </p:txBody>
      </p:sp>
    </p:spTree>
    <p:extLst>
      <p:ext uri="{BB962C8B-B14F-4D97-AF65-F5344CB8AC3E}">
        <p14:creationId xmlns:p14="http://schemas.microsoft.com/office/powerpoint/2010/main" val="4120708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latshållare för bild 56">
            <a:extLst>
              <a:ext uri="{FF2B5EF4-FFF2-40B4-BE49-F238E27FC236}">
                <a16:creationId xmlns="" xmlns:a16="http://schemas.microsoft.com/office/drawing/2014/main" id="{24C74448-C7E3-D54A-ABCA-F5490B3D00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198" y="257174"/>
            <a:ext cx="5139186" cy="3641177"/>
          </a:xfrm>
        </p:spPr>
      </p:pic>
      <p:pic>
        <p:nvPicPr>
          <p:cNvPr id="65" name="Platshållare för bild 64">
            <a:extLst>
              <a:ext uri="{FF2B5EF4-FFF2-40B4-BE49-F238E27FC236}">
                <a16:creationId xmlns="" xmlns:a16="http://schemas.microsoft.com/office/drawing/2014/main" id="{CA61AEFC-A019-B540-98A9-1310289FB9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43"/>
          <a:stretch/>
        </p:blipFill>
        <p:spPr>
          <a:xfrm>
            <a:off x="9462726" y="4055920"/>
            <a:ext cx="2480658" cy="1911746"/>
          </a:xfrm>
        </p:spPr>
      </p:pic>
      <p:pic>
        <p:nvPicPr>
          <p:cNvPr id="73" name="Platshållare för bild 72">
            <a:extLst>
              <a:ext uri="{FF2B5EF4-FFF2-40B4-BE49-F238E27FC236}">
                <a16:creationId xmlns="" xmlns:a16="http://schemas.microsoft.com/office/drawing/2014/main" id="{EFE01D73-367B-7B4F-B0DC-3DE462F664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7" name="Platshållare för bild 76">
            <a:extLst>
              <a:ext uri="{FF2B5EF4-FFF2-40B4-BE49-F238E27FC236}">
                <a16:creationId xmlns="" xmlns:a16="http://schemas.microsoft.com/office/drawing/2014/main" id="{690B9874-0B24-514C-83F0-4FA634119D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888" y="257176"/>
            <a:ext cx="6399711" cy="5710490"/>
          </a:xfrm>
        </p:spPr>
      </p:pic>
    </p:spTree>
    <p:extLst>
      <p:ext uri="{BB962C8B-B14F-4D97-AF65-F5344CB8AC3E}">
        <p14:creationId xmlns:p14="http://schemas.microsoft.com/office/powerpoint/2010/main" val="2945232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35FA0E63-B9CD-3548-B43F-2529E96961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Press </a:t>
            </a:r>
            <a:r>
              <a:rPr lang="sv-SE" dirty="0" err="1"/>
              <a:t>chair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5B20FC05-36A5-DF4E-A0CB-5D115BB87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mått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AAD5643E-F080-D745-B108-BFABA7520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5" t="4390" b="52694"/>
          <a:stretch/>
        </p:blipFill>
        <p:spPr>
          <a:xfrm>
            <a:off x="561018" y="2626572"/>
            <a:ext cx="5323263" cy="170175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6E7AD46E-6F46-3748-80F3-5004ED16DF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49" t="58481"/>
          <a:stretch/>
        </p:blipFill>
        <p:spPr>
          <a:xfrm>
            <a:off x="6294807" y="2655669"/>
            <a:ext cx="5344883" cy="164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500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7D4CC3FE-B8FE-D745-9E6E-28F1B5AE2E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Mer på </a:t>
            </a:r>
            <a:r>
              <a:rPr lang="sv-SE" dirty="0" err="1"/>
              <a:t>my.edsbyn.com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14C8E97B-3936-3D43-A0DF-62931DE1CD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Press </a:t>
            </a:r>
            <a:r>
              <a:rPr lang="sv-SE" dirty="0" err="1"/>
              <a:t>chair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374C9177-E70D-574B-B434-84FAE90CB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FÄRGER &amp; MATERIAL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89CA38C5-23D8-D641-9A54-5FD4E230E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408" y="2782057"/>
            <a:ext cx="10590162" cy="16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240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latshållare för bild 41">
            <a:extLst>
              <a:ext uri="{FF2B5EF4-FFF2-40B4-BE49-F238E27FC236}">
                <a16:creationId xmlns="" xmlns:a16="http://schemas.microsoft.com/office/drawing/2014/main" id="{752C25E1-6F75-6B47-AFA6-7446F6C402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"/>
          <a:stretch/>
        </p:blipFill>
        <p:spPr>
          <a:xfrm>
            <a:off x="6127750" y="2225675"/>
            <a:ext cx="2416175" cy="3382963"/>
          </a:xfrm>
        </p:spPr>
      </p:pic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188C1AB9-FDD1-C94D-9FD8-27923AB25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Design </a:t>
            </a:r>
            <a:r>
              <a:rPr lang="sv-SE" dirty="0" err="1"/>
              <a:t>tea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AAB90F50-61CE-B341-9F94-07596C619D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 err="1"/>
              <a:t>Piece</a:t>
            </a:r>
            <a:r>
              <a:rPr lang="sv-SE" dirty="0"/>
              <a:t> serve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="" xmlns:a16="http://schemas.microsoft.com/office/drawing/2014/main" id="{B009D82E-6DBB-5F48-AA73-B319CA1F63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829909" y="2225246"/>
            <a:ext cx="5093456" cy="3383242"/>
          </a:xfrm>
        </p:spPr>
      </p:pic>
      <p:pic>
        <p:nvPicPr>
          <p:cNvPr id="13" name="Platshållare för bild 12">
            <a:extLst>
              <a:ext uri="{FF2B5EF4-FFF2-40B4-BE49-F238E27FC236}">
                <a16:creationId xmlns="" xmlns:a16="http://schemas.microsoft.com/office/drawing/2014/main" id="{78570954-90B9-D748-BFDA-7C22B255E34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3" y="4013583"/>
            <a:ext cx="2600887" cy="1595571"/>
          </a:xfrm>
        </p:spPr>
      </p:pic>
      <p:pic>
        <p:nvPicPr>
          <p:cNvPr id="36" name="Platshållare för bild 35">
            <a:extLst>
              <a:ext uri="{FF2B5EF4-FFF2-40B4-BE49-F238E27FC236}">
                <a16:creationId xmlns="" xmlns:a16="http://schemas.microsoft.com/office/drawing/2014/main" id="{478C57B0-8E0A-4740-BA01-831416CB09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4" y="2225246"/>
            <a:ext cx="2600887" cy="1584954"/>
          </a:xfrm>
        </p:spPr>
      </p:pic>
    </p:spTree>
    <p:extLst>
      <p:ext uri="{BB962C8B-B14F-4D97-AF65-F5344CB8AC3E}">
        <p14:creationId xmlns:p14="http://schemas.microsoft.com/office/powerpoint/2010/main" val="4213515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D96D7673-54A8-7544-858F-1641F164D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794331"/>
            <a:ext cx="12192000" cy="936625"/>
          </a:xfrm>
        </p:spPr>
        <p:txBody>
          <a:bodyPr/>
          <a:lstStyle/>
          <a:p>
            <a:r>
              <a:rPr lang="sv-SE" dirty="0"/>
              <a:t>PIECE serve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="" xmlns:a16="http://schemas.microsoft.com/office/drawing/2014/main" id="{4ABEAB43-4896-A84B-A4B7-5178B92FD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5494" y="2730956"/>
            <a:ext cx="7201011" cy="2704644"/>
          </a:xfrm>
        </p:spPr>
        <p:txBody>
          <a:bodyPr/>
          <a:lstStyle/>
          <a:p>
            <a:r>
              <a:rPr lang="sv-SE" dirty="0"/>
              <a:t>Använd </a:t>
            </a:r>
            <a:r>
              <a:rPr lang="sv-SE" dirty="0" err="1"/>
              <a:t>Piece</a:t>
            </a:r>
            <a:r>
              <a:rPr lang="sv-SE" dirty="0"/>
              <a:t> Serve som förvaring på dagen, ishink för firandet på kvällen eller plantera en kryddväxt i den som ett fräscht inslag till lunchrasterna. </a:t>
            </a:r>
            <a:br>
              <a:rPr lang="sv-SE" dirty="0"/>
            </a:br>
            <a:r>
              <a:rPr lang="sv-SE" dirty="0"/>
              <a:t>Den blir lätt en isbrytare på ditt möte.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dirty="0"/>
              <a:t>Design TEA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0203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7D4CC3FE-B8FE-D745-9E6E-28F1B5AE2E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Mer på </a:t>
            </a:r>
            <a:r>
              <a:rPr lang="sv-SE" dirty="0" err="1"/>
              <a:t>my.edsbyn.com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14C8E97B-3936-3D43-A0DF-62931DE1CD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PIECE SERVE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374C9177-E70D-574B-B434-84FAE90CB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FÄRGER &amp; MATERIAL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="" xmlns:a16="http://schemas.microsoft.com/office/drawing/2014/main" id="{CAFAD720-65BC-154D-9087-024C4B9A2D8C}"/>
              </a:ext>
            </a:extLst>
          </p:cNvPr>
          <p:cNvGrpSpPr/>
          <p:nvPr/>
        </p:nvGrpSpPr>
        <p:grpSpPr>
          <a:xfrm>
            <a:off x="1954275" y="3024366"/>
            <a:ext cx="8283449" cy="1291867"/>
            <a:chOff x="3493090" y="2633361"/>
            <a:chExt cx="8283449" cy="1291867"/>
          </a:xfrm>
        </p:grpSpPr>
        <p:pic>
          <p:nvPicPr>
            <p:cNvPr id="6" name="Bildobjekt 5">
              <a:extLst>
                <a:ext uri="{FF2B5EF4-FFF2-40B4-BE49-F238E27FC236}">
                  <a16:creationId xmlns="" xmlns:a16="http://schemas.microsoft.com/office/drawing/2014/main" id="{BEB66494-296E-0943-B866-FE77AF5D0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3090" y="2633361"/>
              <a:ext cx="8283449" cy="1291867"/>
            </a:xfrm>
            <a:prstGeom prst="rect">
              <a:avLst/>
            </a:prstGeom>
          </p:spPr>
        </p:pic>
        <p:pic>
          <p:nvPicPr>
            <p:cNvPr id="8" name="Bildobjekt 7">
              <a:extLst>
                <a:ext uri="{FF2B5EF4-FFF2-40B4-BE49-F238E27FC236}">
                  <a16:creationId xmlns="" xmlns:a16="http://schemas.microsoft.com/office/drawing/2014/main" id="{082A353B-A5DC-6240-AF64-E58116FBA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42252" y="2677965"/>
              <a:ext cx="4134287" cy="544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0312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9FDE6C83-73AF-124A-A412-48FA573E6E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546251"/>
            <a:ext cx="12192000" cy="666750"/>
          </a:xfrm>
        </p:spPr>
        <p:txBody>
          <a:bodyPr/>
          <a:lstStyle/>
          <a:p>
            <a:r>
              <a:rPr lang="sv-SE" dirty="0"/>
              <a:t>produktfamiljer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1CCFD06-5DCC-1B4E-B433-1CBFAA842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185" y="3391928"/>
            <a:ext cx="12192000" cy="1362951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sv-SE" sz="2000" dirty="0"/>
              <a:t>HITTA RÄTT PRODUKT FÖR DITT BEHOV</a:t>
            </a:r>
          </a:p>
        </p:txBody>
      </p:sp>
    </p:spTree>
    <p:extLst>
      <p:ext uri="{BB962C8B-B14F-4D97-AF65-F5344CB8AC3E}">
        <p14:creationId xmlns:p14="http://schemas.microsoft.com/office/powerpoint/2010/main" val="2304280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latshållare för bild 56">
            <a:extLst>
              <a:ext uri="{FF2B5EF4-FFF2-40B4-BE49-F238E27FC236}">
                <a16:creationId xmlns="" xmlns:a16="http://schemas.microsoft.com/office/drawing/2014/main" id="{D2BE64ED-BDF8-2F40-AD96-38616F5BD2E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0850" y="1973472"/>
            <a:ext cx="2600887" cy="1595571"/>
          </a:xfrm>
        </p:spPr>
      </p:pic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188C1AB9-FDD1-C94D-9FD8-27923AB25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Design TEA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AAB90F50-61CE-B341-9F94-07596C619D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NEAT</a:t>
            </a:r>
          </a:p>
        </p:txBody>
      </p:sp>
      <p:pic>
        <p:nvPicPr>
          <p:cNvPr id="23" name="Platshållare för bild 22">
            <a:extLst>
              <a:ext uri="{FF2B5EF4-FFF2-40B4-BE49-F238E27FC236}">
                <a16:creationId xmlns="" xmlns:a16="http://schemas.microsoft.com/office/drawing/2014/main" id="{0DF9C431-3AD4-8C4B-8E76-7ED80A291D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0263" y="1958180"/>
            <a:ext cx="5092700" cy="3382963"/>
          </a:xfrm>
        </p:spPr>
      </p:pic>
      <p:pic>
        <p:nvPicPr>
          <p:cNvPr id="49" name="Platshållare för bild 48">
            <a:extLst>
              <a:ext uri="{FF2B5EF4-FFF2-40B4-BE49-F238E27FC236}">
                <a16:creationId xmlns="" xmlns:a16="http://schemas.microsoft.com/office/drawing/2014/main" id="{74FE3217-0D77-3844-A2B8-BCD22AEACB6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7"/>
          <a:stretch/>
        </p:blipFill>
        <p:spPr>
          <a:xfrm>
            <a:off x="6128210" y="3743609"/>
            <a:ext cx="2416175" cy="1595437"/>
          </a:xfrm>
        </p:spPr>
      </p:pic>
      <p:pic>
        <p:nvPicPr>
          <p:cNvPr id="53" name="Platshållare för bild 52">
            <a:extLst>
              <a:ext uri="{FF2B5EF4-FFF2-40B4-BE49-F238E27FC236}">
                <a16:creationId xmlns="" xmlns:a16="http://schemas.microsoft.com/office/drawing/2014/main" id="{F0A6ED98-39FA-F448-BDEA-45F89C1B45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1976185"/>
            <a:ext cx="2416161" cy="1595571"/>
          </a:xfrm>
        </p:spPr>
      </p:pic>
      <p:pic>
        <p:nvPicPr>
          <p:cNvPr id="5" name="Platshållare för bild 4">
            <a:extLst>
              <a:ext uri="{FF2B5EF4-FFF2-40B4-BE49-F238E27FC236}">
                <a16:creationId xmlns="" xmlns:a16="http://schemas.microsoft.com/office/drawing/2014/main" id="{4C335FCD-69E4-E84F-9832-EADF3A7AC1F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"/>
          <a:stretch/>
        </p:blipFill>
        <p:spPr>
          <a:xfrm>
            <a:off x="8761413" y="3743325"/>
            <a:ext cx="2600325" cy="1595438"/>
          </a:xfrm>
        </p:spPr>
      </p:pic>
      <p:sp>
        <p:nvSpPr>
          <p:cNvPr id="14" name="Platshållare för text 1">
            <a:extLst>
              <a:ext uri="{FF2B5EF4-FFF2-40B4-BE49-F238E27FC236}">
                <a16:creationId xmlns="" xmlns:a16="http://schemas.microsoft.com/office/drawing/2014/main" id="{44504EC2-C341-504E-B02B-62E86D738533}"/>
              </a:ext>
            </a:extLst>
          </p:cNvPr>
          <p:cNvSpPr txBox="1">
            <a:spLocks/>
          </p:cNvSpPr>
          <p:nvPr/>
        </p:nvSpPr>
        <p:spPr>
          <a:xfrm>
            <a:off x="0" y="5632444"/>
            <a:ext cx="12192001" cy="335065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rPr>
              <a:t>Neat</a:t>
            </a:r>
            <a:r>
              <a:rPr lang="sv-SE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rPr>
              <a:t> är en nätt familj som består av förvaringar och skrivbord med ett luftigt och grafiskt uttryck.</a:t>
            </a:r>
          </a:p>
        </p:txBody>
      </p:sp>
    </p:spTree>
    <p:extLst>
      <p:ext uri="{BB962C8B-B14F-4D97-AF65-F5344CB8AC3E}">
        <p14:creationId xmlns:p14="http://schemas.microsoft.com/office/powerpoint/2010/main" val="23923996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NEAT </a:t>
            </a:r>
            <a:r>
              <a:rPr lang="sv-SE" dirty="0" err="1"/>
              <a:t>Storage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Utföranden &amp; mått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B62FAFC5-2234-0841-9486-08CD725FC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507" y="3194204"/>
            <a:ext cx="12669014" cy="1732472"/>
          </a:xfrm>
          <a:prstGeom prst="rect">
            <a:avLst/>
          </a:prstGeom>
        </p:spPr>
      </p:pic>
      <p:sp>
        <p:nvSpPr>
          <p:cNvPr id="97" name="Rubrik 4">
            <a:extLst>
              <a:ext uri="{FF2B5EF4-FFF2-40B4-BE49-F238E27FC236}">
                <a16:creationId xmlns="" xmlns:a16="http://schemas.microsoft.com/office/drawing/2014/main" id="{829FDF27-5F18-2041-8ACC-0AB10CF8E80B}"/>
              </a:ext>
            </a:extLst>
          </p:cNvPr>
          <p:cNvSpPr txBox="1">
            <a:spLocks/>
          </p:cNvSpPr>
          <p:nvPr/>
        </p:nvSpPr>
        <p:spPr>
          <a:xfrm rot="5400000">
            <a:off x="2354185" y="6234205"/>
            <a:ext cx="527099" cy="3022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v-SE" sz="1400" spc="300" dirty="0">
              <a:solidFill>
                <a:schemeClr val="tx1">
                  <a:lumMod val="50000"/>
                  <a:lumOff val="50000"/>
                </a:schemeClr>
              </a:solidFill>
              <a:latin typeface="Microsoft YaHei Light" panose="020B0502040204020203" pitchFamily="34" charset="-122"/>
            </a:endParaRPr>
          </a:p>
        </p:txBody>
      </p:sp>
      <p:sp>
        <p:nvSpPr>
          <p:cNvPr id="98" name="Rubrik 4">
            <a:extLst>
              <a:ext uri="{FF2B5EF4-FFF2-40B4-BE49-F238E27FC236}">
                <a16:creationId xmlns="" xmlns:a16="http://schemas.microsoft.com/office/drawing/2014/main" id="{6E10DE2B-FAC1-E245-8DAA-33856D9F7C4A}"/>
              </a:ext>
            </a:extLst>
          </p:cNvPr>
          <p:cNvSpPr txBox="1">
            <a:spLocks/>
          </p:cNvSpPr>
          <p:nvPr/>
        </p:nvSpPr>
        <p:spPr>
          <a:xfrm rot="5400000">
            <a:off x="3703138" y="6447706"/>
            <a:ext cx="301999" cy="10037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v-SE" sz="1400" spc="300" dirty="0">
              <a:solidFill>
                <a:schemeClr val="tx1">
                  <a:lumMod val="50000"/>
                  <a:lumOff val="50000"/>
                </a:schemeClr>
              </a:solidFill>
              <a:latin typeface="Microsoft YaHei Light" panose="020B0502040204020203" pitchFamily="34" charset="-122"/>
            </a:endParaRPr>
          </a:p>
        </p:txBody>
      </p:sp>
      <p:sp>
        <p:nvSpPr>
          <p:cNvPr id="99" name="Rubrik 4">
            <a:extLst>
              <a:ext uri="{FF2B5EF4-FFF2-40B4-BE49-F238E27FC236}">
                <a16:creationId xmlns="" xmlns:a16="http://schemas.microsoft.com/office/drawing/2014/main" id="{3F724526-B61F-B248-ACD0-C19E9E1F031D}"/>
              </a:ext>
            </a:extLst>
          </p:cNvPr>
          <p:cNvSpPr txBox="1">
            <a:spLocks/>
          </p:cNvSpPr>
          <p:nvPr/>
        </p:nvSpPr>
        <p:spPr>
          <a:xfrm rot="5400000">
            <a:off x="1453838" y="6256904"/>
            <a:ext cx="370593" cy="10037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v-SE" sz="1400" spc="300" dirty="0">
              <a:solidFill>
                <a:schemeClr val="tx1">
                  <a:lumMod val="50000"/>
                  <a:lumOff val="50000"/>
                </a:schemeClr>
              </a:solidFill>
              <a:latin typeface="Microsoft YaHei Light" panose="020B0502040204020203" pitchFamily="34" charset="-122"/>
            </a:endParaRPr>
          </a:p>
        </p:txBody>
      </p:sp>
      <p:grpSp>
        <p:nvGrpSpPr>
          <p:cNvPr id="140" name="Grupp 139">
            <a:extLst>
              <a:ext uri="{FF2B5EF4-FFF2-40B4-BE49-F238E27FC236}">
                <a16:creationId xmlns="" xmlns:a16="http://schemas.microsoft.com/office/drawing/2014/main" id="{7AA645BE-61FE-3B44-BB0B-F77235FE562C}"/>
              </a:ext>
            </a:extLst>
          </p:cNvPr>
          <p:cNvGrpSpPr/>
          <p:nvPr/>
        </p:nvGrpSpPr>
        <p:grpSpPr>
          <a:xfrm>
            <a:off x="610767" y="5012180"/>
            <a:ext cx="3672719" cy="1611312"/>
            <a:chOff x="610768" y="5151491"/>
            <a:chExt cx="3672719" cy="1611312"/>
          </a:xfrm>
        </p:grpSpPr>
        <p:pic>
          <p:nvPicPr>
            <p:cNvPr id="71" name="Bildobjekt 70">
              <a:extLst>
                <a:ext uri="{FF2B5EF4-FFF2-40B4-BE49-F238E27FC236}">
                  <a16:creationId xmlns="" xmlns:a16="http://schemas.microsoft.com/office/drawing/2014/main" id="{B7EE5E97-D401-4848-9BEC-5F790758D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359" y="5430171"/>
              <a:ext cx="3224854" cy="1298161"/>
            </a:xfrm>
            <a:prstGeom prst="rect">
              <a:avLst/>
            </a:prstGeom>
          </p:spPr>
        </p:pic>
        <p:sp>
          <p:nvSpPr>
            <p:cNvPr id="79" name="Rubrik 4">
              <a:extLst>
                <a:ext uri="{FF2B5EF4-FFF2-40B4-BE49-F238E27FC236}">
                  <a16:creationId xmlns="" xmlns:a16="http://schemas.microsoft.com/office/drawing/2014/main" id="{B30BB450-F4E5-934D-B3D4-5A513B714F51}"/>
                </a:ext>
              </a:extLst>
            </p:cNvPr>
            <p:cNvSpPr txBox="1">
              <a:spLocks/>
            </p:cNvSpPr>
            <p:nvPr/>
          </p:nvSpPr>
          <p:spPr>
            <a:xfrm>
              <a:off x="610768" y="5151491"/>
              <a:ext cx="2812555" cy="161140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v-SE" sz="9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 Light" panose="020B0502040204020203" pitchFamily="34" charset="-122"/>
                </a:rPr>
                <a:t>NEAT GREEN </a:t>
              </a:r>
              <a:r>
                <a:rPr lang="sv-SE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 Light" panose="020B0502040204020203" pitchFamily="34" charset="-122"/>
                </a:rPr>
                <a:t>– Golvstående med spaljé</a:t>
              </a:r>
            </a:p>
          </p:txBody>
        </p:sp>
        <p:sp>
          <p:nvSpPr>
            <p:cNvPr id="85" name="Rubrik 4">
              <a:extLst>
                <a:ext uri="{FF2B5EF4-FFF2-40B4-BE49-F238E27FC236}">
                  <a16:creationId xmlns="" xmlns:a16="http://schemas.microsoft.com/office/drawing/2014/main" id="{5A52434B-CE12-474C-9D6D-94281C895DD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156813" y="6421811"/>
              <a:ext cx="559154" cy="122830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130</a:t>
              </a:r>
            </a:p>
          </p:txBody>
        </p:sp>
        <p:sp>
          <p:nvSpPr>
            <p:cNvPr id="86" name="Rubrik 4">
              <a:extLst>
                <a:ext uri="{FF2B5EF4-FFF2-40B4-BE49-F238E27FC236}">
                  <a16:creationId xmlns="" xmlns:a16="http://schemas.microsoft.com/office/drawing/2014/main" id="{B4B733EC-0F5D-8141-BECF-E7BFB0CF814C}"/>
                </a:ext>
              </a:extLst>
            </p:cNvPr>
            <p:cNvSpPr txBox="1">
              <a:spLocks/>
            </p:cNvSpPr>
            <p:nvPr/>
          </p:nvSpPr>
          <p:spPr>
            <a:xfrm>
              <a:off x="3012090" y="6554999"/>
              <a:ext cx="559154" cy="122830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1600</a:t>
              </a:r>
            </a:p>
          </p:txBody>
        </p:sp>
        <p:sp>
          <p:nvSpPr>
            <p:cNvPr id="87" name="Rubrik 4">
              <a:extLst>
                <a:ext uri="{FF2B5EF4-FFF2-40B4-BE49-F238E27FC236}">
                  <a16:creationId xmlns="" xmlns:a16="http://schemas.microsoft.com/office/drawing/2014/main" id="{269552A3-1E2E-6E4C-AEF0-76BF044D99E5}"/>
                </a:ext>
              </a:extLst>
            </p:cNvPr>
            <p:cNvSpPr txBox="1">
              <a:spLocks/>
            </p:cNvSpPr>
            <p:nvPr/>
          </p:nvSpPr>
          <p:spPr>
            <a:xfrm>
              <a:off x="1795530" y="6563091"/>
              <a:ext cx="559154" cy="122830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1200</a:t>
              </a:r>
            </a:p>
          </p:txBody>
        </p:sp>
        <p:sp>
          <p:nvSpPr>
            <p:cNvPr id="89" name="Rubrik 4">
              <a:extLst>
                <a:ext uri="{FF2B5EF4-FFF2-40B4-BE49-F238E27FC236}">
                  <a16:creationId xmlns="" xmlns:a16="http://schemas.microsoft.com/office/drawing/2014/main" id="{E707678D-A5BA-9C4E-B150-035ED9C6C6D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71420" y="6232435"/>
              <a:ext cx="559154" cy="129022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1xA4</a:t>
              </a:r>
            </a:p>
          </p:txBody>
        </p:sp>
        <p:sp>
          <p:nvSpPr>
            <p:cNvPr id="101" name="Rubrik 4">
              <a:extLst>
                <a:ext uri="{FF2B5EF4-FFF2-40B4-BE49-F238E27FC236}">
                  <a16:creationId xmlns="" xmlns:a16="http://schemas.microsoft.com/office/drawing/2014/main" id="{0A0769A7-F65A-674E-AF10-E300F6A79C22}"/>
                </a:ext>
              </a:extLst>
            </p:cNvPr>
            <p:cNvSpPr txBox="1">
              <a:spLocks/>
            </p:cNvSpPr>
            <p:nvPr/>
          </p:nvSpPr>
          <p:spPr>
            <a:xfrm>
              <a:off x="3724333" y="5467291"/>
              <a:ext cx="559154" cy="133483"/>
            </a:xfrm>
            <a:prstGeom prst="rect">
              <a:avLst/>
            </a:prstGeom>
            <a:noFill/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D: 385</a:t>
              </a:r>
            </a:p>
          </p:txBody>
        </p:sp>
      </p:grpSp>
      <p:grpSp>
        <p:nvGrpSpPr>
          <p:cNvPr id="2" name="Grupp 1">
            <a:extLst>
              <a:ext uri="{FF2B5EF4-FFF2-40B4-BE49-F238E27FC236}">
                <a16:creationId xmlns="" xmlns:a16="http://schemas.microsoft.com/office/drawing/2014/main" id="{DD6B95A5-AB91-E340-BFB4-466AA99D71BE}"/>
              </a:ext>
            </a:extLst>
          </p:cNvPr>
          <p:cNvGrpSpPr/>
          <p:nvPr/>
        </p:nvGrpSpPr>
        <p:grpSpPr>
          <a:xfrm>
            <a:off x="8183477" y="5539960"/>
            <a:ext cx="3626689" cy="992499"/>
            <a:chOff x="8060560" y="5679271"/>
            <a:chExt cx="3626689" cy="992499"/>
          </a:xfrm>
        </p:grpSpPr>
        <p:pic>
          <p:nvPicPr>
            <p:cNvPr id="103" name="Bildobjekt 102">
              <a:extLst>
                <a:ext uri="{FF2B5EF4-FFF2-40B4-BE49-F238E27FC236}">
                  <a16:creationId xmlns="" xmlns:a16="http://schemas.microsoft.com/office/drawing/2014/main" id="{4CD79BB7-497F-F344-9752-A4CE34685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68762" y="6004710"/>
              <a:ext cx="3255977" cy="613261"/>
            </a:xfrm>
            <a:prstGeom prst="rect">
              <a:avLst/>
            </a:prstGeom>
          </p:spPr>
        </p:pic>
        <p:sp>
          <p:nvSpPr>
            <p:cNvPr id="114" name="Rubrik 4">
              <a:extLst>
                <a:ext uri="{FF2B5EF4-FFF2-40B4-BE49-F238E27FC236}">
                  <a16:creationId xmlns="" xmlns:a16="http://schemas.microsoft.com/office/drawing/2014/main" id="{9838E24D-6746-E348-92FC-E53CCAA16C63}"/>
                </a:ext>
              </a:extLst>
            </p:cNvPr>
            <p:cNvSpPr txBox="1">
              <a:spLocks/>
            </p:cNvSpPr>
            <p:nvPr/>
          </p:nvSpPr>
          <p:spPr>
            <a:xfrm>
              <a:off x="8240719" y="5961456"/>
              <a:ext cx="559154" cy="170558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800</a:t>
              </a:r>
            </a:p>
          </p:txBody>
        </p:sp>
        <p:sp>
          <p:nvSpPr>
            <p:cNvPr id="115" name="Rubrik 4">
              <a:extLst>
                <a:ext uri="{FF2B5EF4-FFF2-40B4-BE49-F238E27FC236}">
                  <a16:creationId xmlns="" xmlns:a16="http://schemas.microsoft.com/office/drawing/2014/main" id="{5CC6031B-D980-324B-9CD6-2AAE29F0AB23}"/>
                </a:ext>
              </a:extLst>
            </p:cNvPr>
            <p:cNvSpPr txBox="1">
              <a:spLocks/>
            </p:cNvSpPr>
            <p:nvPr/>
          </p:nvSpPr>
          <p:spPr>
            <a:xfrm>
              <a:off x="9188365" y="5961456"/>
              <a:ext cx="559154" cy="170558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1200</a:t>
              </a:r>
            </a:p>
          </p:txBody>
        </p:sp>
        <p:sp>
          <p:nvSpPr>
            <p:cNvPr id="116" name="Rubrik 4">
              <a:extLst>
                <a:ext uri="{FF2B5EF4-FFF2-40B4-BE49-F238E27FC236}">
                  <a16:creationId xmlns="" xmlns:a16="http://schemas.microsoft.com/office/drawing/2014/main" id="{54B9F580-4D66-9A46-AF5F-B45336407D7A}"/>
                </a:ext>
              </a:extLst>
            </p:cNvPr>
            <p:cNvSpPr txBox="1">
              <a:spLocks/>
            </p:cNvSpPr>
            <p:nvPr/>
          </p:nvSpPr>
          <p:spPr>
            <a:xfrm>
              <a:off x="10388911" y="5961456"/>
              <a:ext cx="559154" cy="170558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1600</a:t>
              </a:r>
            </a:p>
          </p:txBody>
        </p:sp>
        <p:sp>
          <p:nvSpPr>
            <p:cNvPr id="117" name="Rubrik 4">
              <a:extLst>
                <a:ext uri="{FF2B5EF4-FFF2-40B4-BE49-F238E27FC236}">
                  <a16:creationId xmlns="" xmlns:a16="http://schemas.microsoft.com/office/drawing/2014/main" id="{9B63B151-627C-0F4A-975F-A31FE0A05D2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733668" y="6362349"/>
              <a:ext cx="379494" cy="239348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130</a:t>
              </a:r>
            </a:p>
          </p:txBody>
        </p:sp>
        <p:sp>
          <p:nvSpPr>
            <p:cNvPr id="123" name="Rubrik 4">
              <a:extLst>
                <a:ext uri="{FF2B5EF4-FFF2-40B4-BE49-F238E27FC236}">
                  <a16:creationId xmlns="" xmlns:a16="http://schemas.microsoft.com/office/drawing/2014/main" id="{EB54431E-59BA-834A-AACB-96E73D77D6F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854655" y="6252383"/>
              <a:ext cx="559154" cy="129022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1xA4</a:t>
              </a:r>
            </a:p>
          </p:txBody>
        </p:sp>
        <p:sp>
          <p:nvSpPr>
            <p:cNvPr id="124" name="Rubrik 4">
              <a:extLst>
                <a:ext uri="{FF2B5EF4-FFF2-40B4-BE49-F238E27FC236}">
                  <a16:creationId xmlns="" xmlns:a16="http://schemas.microsoft.com/office/drawing/2014/main" id="{BA12D3FB-21AE-7246-BEEB-EBAA63C10506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9756881" y="6416786"/>
              <a:ext cx="301999" cy="100372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127" name="Rubrik 4">
              <a:extLst>
                <a:ext uri="{FF2B5EF4-FFF2-40B4-BE49-F238E27FC236}">
                  <a16:creationId xmlns="" xmlns:a16="http://schemas.microsoft.com/office/drawing/2014/main" id="{DFE1ADFF-CA91-E445-BD36-BB4BF517D307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8879233" y="6265786"/>
              <a:ext cx="301999" cy="100372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128" name="Rubrik 4">
              <a:extLst>
                <a:ext uri="{FF2B5EF4-FFF2-40B4-BE49-F238E27FC236}">
                  <a16:creationId xmlns="" xmlns:a16="http://schemas.microsoft.com/office/drawing/2014/main" id="{838F9C84-790F-FB44-8E94-D8591B950336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9958785" y="6265786"/>
              <a:ext cx="301999" cy="100372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129" name="Rubrik 4">
              <a:extLst>
                <a:ext uri="{FF2B5EF4-FFF2-40B4-BE49-F238E27FC236}">
                  <a16:creationId xmlns="" xmlns:a16="http://schemas.microsoft.com/office/drawing/2014/main" id="{4CBC86C7-5867-8D41-A529-57AFBF3FA9B4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11098264" y="6416786"/>
              <a:ext cx="301999" cy="100372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sz="14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endParaRPr>
            </a:p>
          </p:txBody>
        </p:sp>
        <p:sp>
          <p:nvSpPr>
            <p:cNvPr id="133" name="Rubrik 4">
              <a:extLst>
                <a:ext uri="{FF2B5EF4-FFF2-40B4-BE49-F238E27FC236}">
                  <a16:creationId xmlns="" xmlns:a16="http://schemas.microsoft.com/office/drawing/2014/main" id="{7BE3877D-187C-604C-935F-16B8150E1033}"/>
                </a:ext>
              </a:extLst>
            </p:cNvPr>
            <p:cNvSpPr txBox="1">
              <a:spLocks/>
            </p:cNvSpPr>
            <p:nvPr/>
          </p:nvSpPr>
          <p:spPr>
            <a:xfrm>
              <a:off x="11189136" y="6163991"/>
              <a:ext cx="498113" cy="158058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D: 385</a:t>
              </a:r>
            </a:p>
          </p:txBody>
        </p:sp>
        <p:sp>
          <p:nvSpPr>
            <p:cNvPr id="137" name="Rubrik 4">
              <a:extLst>
                <a:ext uri="{FF2B5EF4-FFF2-40B4-BE49-F238E27FC236}">
                  <a16:creationId xmlns="" xmlns:a16="http://schemas.microsoft.com/office/drawing/2014/main" id="{808EA7DC-4101-F846-9CC1-98DC84F8E07E}"/>
                </a:ext>
              </a:extLst>
            </p:cNvPr>
            <p:cNvSpPr txBox="1">
              <a:spLocks/>
            </p:cNvSpPr>
            <p:nvPr/>
          </p:nvSpPr>
          <p:spPr>
            <a:xfrm>
              <a:off x="8060560" y="5679271"/>
              <a:ext cx="2812555" cy="161140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v-SE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 Light" panose="020B0502040204020203" pitchFamily="34" charset="-122"/>
                </a:rPr>
                <a:t>Golvstående utan spaljé</a:t>
              </a:r>
            </a:p>
          </p:txBody>
        </p:sp>
      </p:grpSp>
      <p:pic>
        <p:nvPicPr>
          <p:cNvPr id="138" name="Bildobjekt 137">
            <a:extLst>
              <a:ext uri="{FF2B5EF4-FFF2-40B4-BE49-F238E27FC236}">
                <a16:creationId xmlns="" xmlns:a16="http://schemas.microsoft.com/office/drawing/2014/main" id="{96520382-DA28-CD4E-9FC6-D9E4377E04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67" y="1779533"/>
            <a:ext cx="10879071" cy="1420868"/>
          </a:xfrm>
          <a:prstGeom prst="rect">
            <a:avLst/>
          </a:prstGeom>
        </p:spPr>
      </p:pic>
      <p:sp>
        <p:nvSpPr>
          <p:cNvPr id="141" name="Rektangel 140">
            <a:extLst>
              <a:ext uri="{FF2B5EF4-FFF2-40B4-BE49-F238E27FC236}">
                <a16:creationId xmlns="" xmlns:a16="http://schemas.microsoft.com/office/drawing/2014/main" id="{442CF483-EB13-1F40-8E62-AC0628E00B08}"/>
              </a:ext>
            </a:extLst>
          </p:cNvPr>
          <p:cNvSpPr/>
          <p:nvPr/>
        </p:nvSpPr>
        <p:spPr>
          <a:xfrm>
            <a:off x="4876800" y="6173961"/>
            <a:ext cx="2593815" cy="613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39" name="Grupp 138">
            <a:extLst>
              <a:ext uri="{FF2B5EF4-FFF2-40B4-BE49-F238E27FC236}">
                <a16:creationId xmlns="" xmlns:a16="http://schemas.microsoft.com/office/drawing/2014/main" id="{2F3F3119-7A4A-2C49-90D8-78ACF0929067}"/>
              </a:ext>
            </a:extLst>
          </p:cNvPr>
          <p:cNvGrpSpPr/>
          <p:nvPr/>
        </p:nvGrpSpPr>
        <p:grpSpPr>
          <a:xfrm>
            <a:off x="4545716" y="5225843"/>
            <a:ext cx="3249554" cy="1227543"/>
            <a:chOff x="4536110" y="5365154"/>
            <a:chExt cx="3249554" cy="1227543"/>
          </a:xfrm>
        </p:grpSpPr>
        <p:pic>
          <p:nvPicPr>
            <p:cNvPr id="72" name="Bildobjekt 71">
              <a:extLst>
                <a:ext uri="{FF2B5EF4-FFF2-40B4-BE49-F238E27FC236}">
                  <a16:creationId xmlns="" xmlns:a16="http://schemas.microsoft.com/office/drawing/2014/main" id="{41BEE144-28F0-864F-8657-FF1E9D5CE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8894" y="5679271"/>
              <a:ext cx="3186770" cy="913426"/>
            </a:xfrm>
            <a:prstGeom prst="rect">
              <a:avLst/>
            </a:prstGeom>
          </p:spPr>
        </p:pic>
        <p:sp>
          <p:nvSpPr>
            <p:cNvPr id="73" name="Rubrik 4">
              <a:extLst>
                <a:ext uri="{FF2B5EF4-FFF2-40B4-BE49-F238E27FC236}">
                  <a16:creationId xmlns="" xmlns:a16="http://schemas.microsoft.com/office/drawing/2014/main" id="{034BD709-9411-7249-978D-B3CF6C4ADE61}"/>
                </a:ext>
              </a:extLst>
            </p:cNvPr>
            <p:cNvSpPr txBox="1">
              <a:spLocks/>
            </p:cNvSpPr>
            <p:nvPr/>
          </p:nvSpPr>
          <p:spPr>
            <a:xfrm>
              <a:off x="4755595" y="5603242"/>
              <a:ext cx="559154" cy="176800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800</a:t>
              </a:r>
            </a:p>
          </p:txBody>
        </p:sp>
        <p:sp>
          <p:nvSpPr>
            <p:cNvPr id="74" name="Rubrik 4">
              <a:extLst>
                <a:ext uri="{FF2B5EF4-FFF2-40B4-BE49-F238E27FC236}">
                  <a16:creationId xmlns="" xmlns:a16="http://schemas.microsoft.com/office/drawing/2014/main" id="{4FF7E004-3C00-0547-9D0F-C33E6CFB9006}"/>
                </a:ext>
              </a:extLst>
            </p:cNvPr>
            <p:cNvSpPr txBox="1">
              <a:spLocks/>
            </p:cNvSpPr>
            <p:nvPr/>
          </p:nvSpPr>
          <p:spPr>
            <a:xfrm>
              <a:off x="5719973" y="5603241"/>
              <a:ext cx="559154" cy="176801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1200</a:t>
              </a:r>
            </a:p>
          </p:txBody>
        </p:sp>
        <p:sp>
          <p:nvSpPr>
            <p:cNvPr id="75" name="Rubrik 4">
              <a:extLst>
                <a:ext uri="{FF2B5EF4-FFF2-40B4-BE49-F238E27FC236}">
                  <a16:creationId xmlns="" xmlns:a16="http://schemas.microsoft.com/office/drawing/2014/main" id="{9060D4B5-A331-1D46-802D-5718AB17606F}"/>
                </a:ext>
              </a:extLst>
            </p:cNvPr>
            <p:cNvSpPr txBox="1">
              <a:spLocks/>
            </p:cNvSpPr>
            <p:nvPr/>
          </p:nvSpPr>
          <p:spPr>
            <a:xfrm>
              <a:off x="6904591" y="5603242"/>
              <a:ext cx="559154" cy="176800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1600</a:t>
              </a:r>
            </a:p>
          </p:txBody>
        </p:sp>
        <p:sp>
          <p:nvSpPr>
            <p:cNvPr id="76" name="Rubrik 4">
              <a:extLst>
                <a:ext uri="{FF2B5EF4-FFF2-40B4-BE49-F238E27FC236}">
                  <a16:creationId xmlns="" xmlns:a16="http://schemas.microsoft.com/office/drawing/2014/main" id="{732061B2-2B61-554D-B476-69B789ECFF2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77953" y="5852857"/>
              <a:ext cx="781358" cy="139472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v-SE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 Light" panose="020B0502040204020203" pitchFamily="34" charset="-122"/>
                </a:rPr>
                <a:t>0,5xA4</a:t>
              </a:r>
            </a:p>
          </p:txBody>
        </p:sp>
        <p:sp>
          <p:nvSpPr>
            <p:cNvPr id="135" name="Rubrik 4">
              <a:extLst>
                <a:ext uri="{FF2B5EF4-FFF2-40B4-BE49-F238E27FC236}">
                  <a16:creationId xmlns="" xmlns:a16="http://schemas.microsoft.com/office/drawing/2014/main" id="{7B9C6D1C-268B-E549-81D7-658502D97BBD}"/>
                </a:ext>
              </a:extLst>
            </p:cNvPr>
            <p:cNvSpPr txBox="1">
              <a:spLocks/>
            </p:cNvSpPr>
            <p:nvPr/>
          </p:nvSpPr>
          <p:spPr>
            <a:xfrm>
              <a:off x="4536110" y="5365154"/>
              <a:ext cx="2812555" cy="161140"/>
            </a:xfrm>
            <a:prstGeom prst="rect">
              <a:avLst/>
            </a:prstGeom>
            <a:solidFill>
              <a:schemeClr val="bg1"/>
            </a:solidFill>
          </p:spPr>
          <p:txBody>
            <a:bodyPr lIns="900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v-SE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 Light" panose="020B0502040204020203" pitchFamily="34" charset="-122"/>
                </a:rPr>
                <a:t>Ovanpåliggande</a:t>
              </a:r>
            </a:p>
          </p:txBody>
        </p:sp>
      </p:grpSp>
      <p:sp>
        <p:nvSpPr>
          <p:cNvPr id="88" name="Rubrik 4">
            <a:extLst>
              <a:ext uri="{FF2B5EF4-FFF2-40B4-BE49-F238E27FC236}">
                <a16:creationId xmlns="" xmlns:a16="http://schemas.microsoft.com/office/drawing/2014/main" id="{D8ED1911-B584-934D-9A50-0CBD7C3981FB}"/>
              </a:ext>
            </a:extLst>
          </p:cNvPr>
          <p:cNvSpPr txBox="1">
            <a:spLocks/>
          </p:cNvSpPr>
          <p:nvPr/>
        </p:nvSpPr>
        <p:spPr>
          <a:xfrm>
            <a:off x="843765" y="6426349"/>
            <a:ext cx="559154" cy="122830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1678264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NEAT Table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utföranden &amp; mått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B62FAFC5-2234-0841-9486-08CD725FC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9" y="1993510"/>
            <a:ext cx="12473277" cy="346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8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="" xmlns:a16="http://schemas.microsoft.com/office/drawing/2014/main" id="{3A32109D-F3E6-B74B-ABAC-F1AC46F46E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15E5FFC7-EC09-364B-B70E-E83CA60187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2" y="270762"/>
            <a:ext cx="11757323" cy="632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3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B345C892-246C-B042-817B-6DAB807323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6527" y="2282370"/>
            <a:ext cx="4968873" cy="2544269"/>
          </a:xfrm>
        </p:spPr>
        <p:txBody>
          <a:bodyPr/>
          <a:lstStyle/>
          <a:p>
            <a:r>
              <a:rPr lang="sv-SE" dirty="0"/>
              <a:t>Hållbar möbelproduktion sedan 1899</a:t>
            </a:r>
          </a:p>
          <a:p>
            <a:r>
              <a:rPr lang="sv-SE" dirty="0"/>
              <a:t>Huvudkontoret med </a:t>
            </a:r>
            <a:r>
              <a:rPr lang="sv-SE" dirty="0" err="1"/>
              <a:t>showroom</a:t>
            </a:r>
            <a:r>
              <a:rPr lang="sv-SE" dirty="0"/>
              <a:t> i Edsbyn, Hälsingland</a:t>
            </a:r>
          </a:p>
          <a:p>
            <a:r>
              <a:rPr lang="sv-SE" dirty="0" err="1"/>
              <a:t>Showroom</a:t>
            </a:r>
            <a:r>
              <a:rPr lang="sv-SE" dirty="0"/>
              <a:t> i Sickla och Oslo</a:t>
            </a:r>
          </a:p>
          <a:p>
            <a:r>
              <a:rPr lang="sv-SE" dirty="0"/>
              <a:t>Vi finns i Kina, USA och Norge</a:t>
            </a:r>
          </a:p>
          <a:p>
            <a:r>
              <a:rPr lang="sv-SE" dirty="0"/>
              <a:t>Vi tillverkar i egen fabrik i Hälsingland</a:t>
            </a:r>
          </a:p>
          <a:p>
            <a:r>
              <a:rPr lang="sv-SE" dirty="0"/>
              <a:t>Tillhör koncernen Edsbyn </a:t>
            </a:r>
            <a:r>
              <a:rPr lang="sv-SE" dirty="0" err="1"/>
              <a:t>Senab</a:t>
            </a:r>
            <a:r>
              <a:rPr lang="sv-SE" dirty="0"/>
              <a:t> AB</a:t>
            </a:r>
          </a:p>
          <a:p>
            <a:r>
              <a:rPr lang="sv-SE" dirty="0"/>
              <a:t>Omsätter 400 miljoner kronor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07F4AAC-26A3-2B49-9B5D-097FA4380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fakta</a:t>
            </a:r>
          </a:p>
        </p:txBody>
      </p:sp>
      <p:pic>
        <p:nvPicPr>
          <p:cNvPr id="20" name="Platshållare för bild 19">
            <a:extLst>
              <a:ext uri="{FF2B5EF4-FFF2-40B4-BE49-F238E27FC236}">
                <a16:creationId xmlns="" xmlns:a16="http://schemas.microsoft.com/office/drawing/2014/main" id="{A4CA2C40-156A-494E-9DA2-CEE205A473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2997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>
            <a:extLst>
              <a:ext uri="{FF2B5EF4-FFF2-40B4-BE49-F238E27FC236}">
                <a16:creationId xmlns="" xmlns:a16="http://schemas.microsoft.com/office/drawing/2014/main" id="{74320731-9FBA-B748-81AB-211959FFF3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3" y="260350"/>
            <a:ext cx="11737975" cy="6337300"/>
          </a:xfrm>
        </p:spPr>
      </p:pic>
    </p:spTree>
    <p:extLst>
      <p:ext uri="{BB962C8B-B14F-4D97-AF65-F5344CB8AC3E}">
        <p14:creationId xmlns:p14="http://schemas.microsoft.com/office/powerpoint/2010/main" val="18606235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BEE1418B-652E-7E45-95AC-A12FEB818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5544226"/>
            <a:ext cx="12192001" cy="3350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sz="1600" dirty="0"/>
              <a:t>En förvaringsserie med funktion och valmöjlighet i fokus.</a:t>
            </a:r>
            <a:endParaRPr lang="en-US" sz="16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BCF335DA-FA78-534D-BB0F-31F793FE33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By </a:t>
            </a:r>
            <a:r>
              <a:rPr lang="sv-SE" dirty="0" err="1"/>
              <a:t>edsbyn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27E15FE3-8CE9-194A-8416-D2344FA8B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access </a:t>
            </a:r>
            <a:r>
              <a:rPr lang="sv-SE" dirty="0" err="1"/>
              <a:t>storage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C9102CE6-99A7-E343-9ECA-B075DF36A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176" y="1905795"/>
            <a:ext cx="3144633" cy="353413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55BB2CAA-62E3-A74B-BA82-A12D3F8F79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205" y="2150636"/>
            <a:ext cx="4968407" cy="331227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A60501E5-B364-9744-9F9D-534DC0198D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9648" y="2183052"/>
            <a:ext cx="2935408" cy="323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377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mått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35CCE1D4-F972-AF4C-8167-6918939868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29" y="1384072"/>
            <a:ext cx="10557588" cy="5216691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Access </a:t>
            </a:r>
            <a:r>
              <a:rPr lang="sv-SE" dirty="0" err="1"/>
              <a:t>storage</a:t>
            </a:r>
            <a:endParaRPr lang="sv-SE" dirty="0"/>
          </a:p>
        </p:txBody>
      </p:sp>
      <p:sp>
        <p:nvSpPr>
          <p:cNvPr id="10" name="Rektangel 9">
            <a:extLst>
              <a:ext uri="{FF2B5EF4-FFF2-40B4-BE49-F238E27FC236}">
                <a16:creationId xmlns="" xmlns:a16="http://schemas.microsoft.com/office/drawing/2014/main" id="{B2747045-5C16-0149-92BD-912348D9147E}"/>
              </a:ext>
            </a:extLst>
          </p:cNvPr>
          <p:cNvSpPr/>
          <p:nvPr/>
        </p:nvSpPr>
        <p:spPr>
          <a:xfrm>
            <a:off x="8018584" y="5665045"/>
            <a:ext cx="1349858" cy="808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6649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="" xmlns:a16="http://schemas.microsoft.com/office/drawing/2014/main" id="{BF4356AB-A440-C04C-B627-036A80E51B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3" y="257175"/>
            <a:ext cx="11737975" cy="6343649"/>
          </a:xfrm>
        </p:spPr>
      </p:pic>
    </p:spTree>
    <p:extLst>
      <p:ext uri="{BB962C8B-B14F-4D97-AF65-F5344CB8AC3E}">
        <p14:creationId xmlns:p14="http://schemas.microsoft.com/office/powerpoint/2010/main" val="2860193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="" xmlns:a16="http://schemas.microsoft.com/office/drawing/2014/main" id="{46192D7E-098D-494A-A738-7B1ECD3A45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966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910FD6D9-15C4-6044-966C-9DB27B1D8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Design </a:t>
            </a:r>
            <a:r>
              <a:rPr lang="sv-SE" dirty="0" err="1"/>
              <a:t>andreas</a:t>
            </a:r>
            <a:r>
              <a:rPr lang="sv-SE" dirty="0"/>
              <a:t> </a:t>
            </a:r>
            <a:r>
              <a:rPr lang="sv-SE" dirty="0" err="1"/>
              <a:t>engesvik</a:t>
            </a:r>
            <a:r>
              <a:rPr lang="sv-SE" dirty="0"/>
              <a:t>, </a:t>
            </a:r>
            <a:r>
              <a:rPr lang="sv-SE" dirty="0" err="1"/>
              <a:t>oslo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CADB059E-BC42-EC45-8AA6-4AA2CA457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6" y="627102"/>
            <a:ext cx="12192000" cy="707302"/>
          </a:xfrm>
        </p:spPr>
        <p:txBody>
          <a:bodyPr/>
          <a:lstStyle/>
          <a:p>
            <a:r>
              <a:rPr lang="sv-SE" dirty="0" err="1"/>
              <a:t>gather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EEAED70C-81AA-B347-91AF-1DD6246525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Modulsoffa, soffa och fåtölj – Konfigurera </a:t>
            </a:r>
            <a:r>
              <a:rPr lang="sv-SE" dirty="0" err="1"/>
              <a:t>Gather</a:t>
            </a:r>
            <a:r>
              <a:rPr lang="sv-SE" dirty="0"/>
              <a:t> efter ditt behov, utan att kompromissa med vare sig komfort eller utseende.</a:t>
            </a:r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18" name="Platshållare för bild 17">
            <a:extLst>
              <a:ext uri="{FF2B5EF4-FFF2-40B4-BE49-F238E27FC236}">
                <a16:creationId xmlns="" xmlns:a16="http://schemas.microsoft.com/office/drawing/2014/main" id="{1B6F8184-DCB0-D545-8EBE-426883F5F6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909" y="1955254"/>
            <a:ext cx="5093456" cy="3383242"/>
          </a:xfrm>
        </p:spPr>
      </p:pic>
      <p:pic>
        <p:nvPicPr>
          <p:cNvPr id="106" name="Platshållare för bild 105">
            <a:extLst>
              <a:ext uri="{FF2B5EF4-FFF2-40B4-BE49-F238E27FC236}">
                <a16:creationId xmlns="" xmlns:a16="http://schemas.microsoft.com/office/drawing/2014/main" id="{4411B7D6-2716-9C42-9CFB-2B58E7AD264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8224" y="3740474"/>
            <a:ext cx="2416161" cy="1595571"/>
          </a:xfrm>
        </p:spPr>
      </p:pic>
      <p:pic>
        <p:nvPicPr>
          <p:cNvPr id="132" name="Platshållare för bild 131">
            <a:extLst>
              <a:ext uri="{FF2B5EF4-FFF2-40B4-BE49-F238E27FC236}">
                <a16:creationId xmlns="" xmlns:a16="http://schemas.microsoft.com/office/drawing/2014/main" id="{6B05FBF4-CE94-0147-A285-4EC3DC4B3C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1953238"/>
            <a:ext cx="2416161" cy="1595571"/>
          </a:xfrm>
        </p:spPr>
      </p:pic>
      <p:pic>
        <p:nvPicPr>
          <p:cNvPr id="142" name="Platshållare för bild 141">
            <a:extLst>
              <a:ext uri="{FF2B5EF4-FFF2-40B4-BE49-F238E27FC236}">
                <a16:creationId xmlns="" xmlns:a16="http://schemas.microsoft.com/office/drawing/2014/main" id="{F3EB3AC0-720A-5945-9CED-BE882B7F68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6" name="Platshållare för bild 145">
            <a:extLst>
              <a:ext uri="{FF2B5EF4-FFF2-40B4-BE49-F238E27FC236}">
                <a16:creationId xmlns="" xmlns:a16="http://schemas.microsoft.com/office/drawing/2014/main" id="{29A34466-9219-C14E-9252-9A0C0725B6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23392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Gather</a:t>
            </a:r>
            <a:r>
              <a:rPr lang="sv-SE" dirty="0"/>
              <a:t> </a:t>
            </a:r>
            <a:r>
              <a:rPr lang="sv-SE" dirty="0" err="1"/>
              <a:t>modular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mått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19CC4AF3-047A-4843-A54A-ADB827068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981" y="2016956"/>
            <a:ext cx="11415666" cy="361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8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Gather</a:t>
            </a:r>
            <a:r>
              <a:rPr lang="sv-SE" dirty="0"/>
              <a:t> SOFA &amp; ARMCHAIR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mått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86D5C751-CF95-204A-8C62-E6B58D83A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06" y="1860639"/>
            <a:ext cx="10795000" cy="40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101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>
            <a:extLst>
              <a:ext uri="{FF2B5EF4-FFF2-40B4-BE49-F238E27FC236}">
                <a16:creationId xmlns="" xmlns:a16="http://schemas.microsoft.com/office/drawing/2014/main" id="{E7B8D321-40EC-4C4B-BDAC-C8745120EF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3" y="260350"/>
            <a:ext cx="11737975" cy="6337300"/>
          </a:xfrm>
        </p:spPr>
      </p:pic>
    </p:spTree>
    <p:extLst>
      <p:ext uri="{BB962C8B-B14F-4D97-AF65-F5344CB8AC3E}">
        <p14:creationId xmlns:p14="http://schemas.microsoft.com/office/powerpoint/2010/main" val="32469631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="" xmlns:a16="http://schemas.microsoft.com/office/drawing/2014/main" id="{0117C2FC-06F0-4347-A4EC-23EA831C29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3" y="260350"/>
            <a:ext cx="11737975" cy="6337300"/>
          </a:xfrm>
        </p:spPr>
      </p:pic>
    </p:spTree>
    <p:extLst>
      <p:ext uri="{BB962C8B-B14F-4D97-AF65-F5344CB8AC3E}">
        <p14:creationId xmlns:p14="http://schemas.microsoft.com/office/powerpoint/2010/main" val="2031770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CC62E286-F9BF-BC41-97EB-0908F40A90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5312913"/>
            <a:ext cx="3359264" cy="299903"/>
          </a:xfrm>
        </p:spPr>
        <p:txBody>
          <a:bodyPr/>
          <a:lstStyle/>
          <a:p>
            <a:r>
              <a:rPr lang="sv-SE" spc="100" dirty="0"/>
              <a:t>EDSBYN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D277075C-A9B6-D24D-AF07-40B1BE505A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 err="1"/>
              <a:t>showroom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15BEE68B-5932-5249-A538-A9BC3F09AE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5037" y="1840331"/>
            <a:ext cx="3359263" cy="335926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467D9575-FD0D-9D4E-9D9F-125B55673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6368" y="1840334"/>
            <a:ext cx="3359263" cy="335926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97819990-3A28-CB41-9A55-E6A0350DA8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" y="1840332"/>
            <a:ext cx="3359263" cy="3359263"/>
          </a:xfrm>
          <a:prstGeom prst="rect">
            <a:avLst/>
          </a:prstGeom>
        </p:spPr>
      </p:pic>
      <p:sp>
        <p:nvSpPr>
          <p:cNvPr id="8" name="Platshållare för text 1">
            <a:extLst>
              <a:ext uri="{FF2B5EF4-FFF2-40B4-BE49-F238E27FC236}">
                <a16:creationId xmlns="" xmlns:a16="http://schemas.microsoft.com/office/drawing/2014/main" id="{AEC34334-5AD8-724A-B6D0-92AECA265007}"/>
              </a:ext>
            </a:extLst>
          </p:cNvPr>
          <p:cNvSpPr txBox="1">
            <a:spLocks/>
          </p:cNvSpPr>
          <p:nvPr/>
        </p:nvSpPr>
        <p:spPr>
          <a:xfrm>
            <a:off x="4416367" y="5312914"/>
            <a:ext cx="3359263" cy="29990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300" spc="100" dirty="0">
                <a:latin typeface="Microsoft YaHei Light" panose="020B0502040204020203" pitchFamily="34" charset="-122"/>
              </a:rPr>
              <a:t>STOCKHOLM</a:t>
            </a:r>
          </a:p>
        </p:txBody>
      </p:sp>
      <p:sp>
        <p:nvSpPr>
          <p:cNvPr id="9" name="Platshållare för text 1">
            <a:extLst>
              <a:ext uri="{FF2B5EF4-FFF2-40B4-BE49-F238E27FC236}">
                <a16:creationId xmlns="" xmlns:a16="http://schemas.microsoft.com/office/drawing/2014/main" id="{53F33C3C-2507-7A4B-A484-CBAD45409BA0}"/>
              </a:ext>
            </a:extLst>
          </p:cNvPr>
          <p:cNvSpPr txBox="1">
            <a:spLocks/>
          </p:cNvSpPr>
          <p:nvPr/>
        </p:nvSpPr>
        <p:spPr>
          <a:xfrm>
            <a:off x="8185036" y="5312948"/>
            <a:ext cx="3359263" cy="2998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300" spc="100" dirty="0">
                <a:latin typeface="Microsoft YaHei Light" panose="020B0502040204020203" pitchFamily="34" charset="-122"/>
              </a:rPr>
              <a:t>OSLO</a:t>
            </a:r>
          </a:p>
        </p:txBody>
      </p:sp>
    </p:spTree>
    <p:extLst>
      <p:ext uri="{BB962C8B-B14F-4D97-AF65-F5344CB8AC3E}">
        <p14:creationId xmlns:p14="http://schemas.microsoft.com/office/powerpoint/2010/main" val="31534951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910FD6D9-15C4-6044-966C-9DB27B1D8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Design </a:t>
            </a:r>
            <a:r>
              <a:rPr lang="sv-SE" dirty="0" err="1"/>
              <a:t>jens</a:t>
            </a:r>
            <a:r>
              <a:rPr lang="sv-SE" dirty="0"/>
              <a:t> fager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CADB059E-BC42-EC45-8AA6-4AA2CA457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6" y="627102"/>
            <a:ext cx="12192000" cy="707302"/>
          </a:xfrm>
        </p:spPr>
        <p:txBody>
          <a:bodyPr/>
          <a:lstStyle/>
          <a:p>
            <a:r>
              <a:rPr lang="sv-SE" dirty="0" err="1"/>
              <a:t>Feather</a:t>
            </a:r>
            <a:endParaRPr lang="sv-SE" dirty="0"/>
          </a:p>
        </p:txBody>
      </p:sp>
      <p:pic>
        <p:nvPicPr>
          <p:cNvPr id="4" name="Platshållare för bild 3">
            <a:extLst>
              <a:ext uri="{FF2B5EF4-FFF2-40B4-BE49-F238E27FC236}">
                <a16:creationId xmlns="" xmlns:a16="http://schemas.microsoft.com/office/drawing/2014/main" id="{7059AAD7-42FE-3441-88C8-7D202D5CE7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909" y="1955254"/>
            <a:ext cx="5093456" cy="3383242"/>
          </a:xfrm>
        </p:spPr>
      </p:pic>
      <p:pic>
        <p:nvPicPr>
          <p:cNvPr id="18" name="Platshållare för bild 17">
            <a:extLst>
              <a:ext uri="{FF2B5EF4-FFF2-40B4-BE49-F238E27FC236}">
                <a16:creationId xmlns="" xmlns:a16="http://schemas.microsoft.com/office/drawing/2014/main" id="{D308A9EB-9F1B-D444-80EA-7E14A7E138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2"/>
          <a:stretch/>
        </p:blipFill>
        <p:spPr>
          <a:xfrm>
            <a:off x="8749243" y="3741575"/>
            <a:ext cx="2600887" cy="1595571"/>
          </a:xfrm>
        </p:spPr>
      </p:pic>
      <p:sp>
        <p:nvSpPr>
          <p:cNvPr id="16" name="Platshållare för text 15">
            <a:extLst>
              <a:ext uri="{FF2B5EF4-FFF2-40B4-BE49-F238E27FC236}">
                <a16:creationId xmlns="" xmlns:a16="http://schemas.microsoft.com/office/drawing/2014/main" id="{7D163F0D-E184-3645-8869-B4467B41B0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Tyst design med komfort och karaktär. </a:t>
            </a:r>
            <a:r>
              <a:rPr lang="sv-SE" dirty="0" err="1"/>
              <a:t>Feather</a:t>
            </a:r>
            <a:r>
              <a:rPr lang="sv-SE" dirty="0"/>
              <a:t> är en mångsidig möbelfamilj som lätt kan anpassas till olika miljöer.</a:t>
            </a:r>
          </a:p>
        </p:txBody>
      </p:sp>
      <p:pic>
        <p:nvPicPr>
          <p:cNvPr id="49" name="Platshållare för bild 48">
            <a:extLst>
              <a:ext uri="{FF2B5EF4-FFF2-40B4-BE49-F238E27FC236}">
                <a16:creationId xmlns="" xmlns:a16="http://schemas.microsoft.com/office/drawing/2014/main" id="{CE4CC917-F458-3247-83B8-F2FDC5988E5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3740474"/>
            <a:ext cx="2416161" cy="1595571"/>
          </a:xfrm>
        </p:spPr>
      </p:pic>
      <p:pic>
        <p:nvPicPr>
          <p:cNvPr id="57" name="Platshållare för bild 56">
            <a:extLst>
              <a:ext uri="{FF2B5EF4-FFF2-40B4-BE49-F238E27FC236}">
                <a16:creationId xmlns="" xmlns:a16="http://schemas.microsoft.com/office/drawing/2014/main" id="{CE9E4155-7F89-134E-BB1E-C8BE1F8555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4" y="1953238"/>
            <a:ext cx="2600887" cy="1584954"/>
          </a:xfrm>
        </p:spPr>
      </p:pic>
      <p:pic>
        <p:nvPicPr>
          <p:cNvPr id="71" name="Platshållare för bild 70">
            <a:extLst>
              <a:ext uri="{FF2B5EF4-FFF2-40B4-BE49-F238E27FC236}">
                <a16:creationId xmlns="" xmlns:a16="http://schemas.microsoft.com/office/drawing/2014/main" id="{23611CB3-1D0E-504E-86BC-AE049D310A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1953238"/>
            <a:ext cx="2416161" cy="1595571"/>
          </a:xfrm>
        </p:spPr>
      </p:pic>
    </p:spTree>
    <p:extLst>
      <p:ext uri="{BB962C8B-B14F-4D97-AF65-F5344CB8AC3E}">
        <p14:creationId xmlns:p14="http://schemas.microsoft.com/office/powerpoint/2010/main" val="24843215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Feather</a:t>
            </a:r>
            <a:r>
              <a:rPr lang="sv-SE" dirty="0"/>
              <a:t> </a:t>
            </a:r>
            <a:r>
              <a:rPr lang="sv-SE" dirty="0" err="1"/>
              <a:t>chair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Utföranden &amp; mått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B28462F7-FA04-9746-81C8-D7031F7CCB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816" y="2016236"/>
            <a:ext cx="7397409" cy="1531695"/>
          </a:xfrm>
          <a:prstGeom prst="rect">
            <a:avLst/>
          </a:prstGeom>
        </p:spPr>
      </p:pic>
      <p:grpSp>
        <p:nvGrpSpPr>
          <p:cNvPr id="2" name="Grupp 1">
            <a:extLst>
              <a:ext uri="{FF2B5EF4-FFF2-40B4-BE49-F238E27FC236}">
                <a16:creationId xmlns="" xmlns:a16="http://schemas.microsoft.com/office/drawing/2014/main" id="{8D93AF66-4FDB-C947-8D07-C90E1569B1C3}"/>
              </a:ext>
            </a:extLst>
          </p:cNvPr>
          <p:cNvGrpSpPr/>
          <p:nvPr/>
        </p:nvGrpSpPr>
        <p:grpSpPr>
          <a:xfrm>
            <a:off x="1654331" y="3960056"/>
            <a:ext cx="4687203" cy="1419660"/>
            <a:chOff x="968530" y="4079595"/>
            <a:chExt cx="5795796" cy="1755431"/>
          </a:xfrm>
        </p:grpSpPr>
        <p:pic>
          <p:nvPicPr>
            <p:cNvPr id="5" name="Bildobjekt 4">
              <a:extLst>
                <a:ext uri="{FF2B5EF4-FFF2-40B4-BE49-F238E27FC236}">
                  <a16:creationId xmlns="" xmlns:a16="http://schemas.microsoft.com/office/drawing/2014/main" id="{822D03DA-84A2-7046-BED2-B9D420921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385" y="4584030"/>
              <a:ext cx="5781941" cy="1250996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="" xmlns:a16="http://schemas.microsoft.com/office/drawing/2014/main" id="{5CF71358-5F5C-5642-8B17-07E4FE99A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8530" y="4079595"/>
              <a:ext cx="5781941" cy="436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4686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Feather</a:t>
            </a:r>
            <a:r>
              <a:rPr lang="sv-SE" dirty="0"/>
              <a:t> table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utföranden &amp; mått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="" xmlns:a16="http://schemas.microsoft.com/office/drawing/2014/main" id="{3453796B-6107-884D-9C5A-84BB12BAD1B5}"/>
              </a:ext>
            </a:extLst>
          </p:cNvPr>
          <p:cNvGrpSpPr/>
          <p:nvPr/>
        </p:nvGrpSpPr>
        <p:grpSpPr>
          <a:xfrm>
            <a:off x="414320" y="1854175"/>
            <a:ext cx="7143617" cy="4124594"/>
            <a:chOff x="665018" y="1854175"/>
            <a:chExt cx="7143617" cy="4124594"/>
          </a:xfrm>
        </p:grpSpPr>
        <p:pic>
          <p:nvPicPr>
            <p:cNvPr id="5" name="Bildobjekt 4">
              <a:extLst>
                <a:ext uri="{FF2B5EF4-FFF2-40B4-BE49-F238E27FC236}">
                  <a16:creationId xmlns="" xmlns:a16="http://schemas.microsoft.com/office/drawing/2014/main" id="{A8731E01-0329-E946-9D23-AFED396EF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5018" y="1854175"/>
              <a:ext cx="4518525" cy="4124594"/>
            </a:xfrm>
            <a:prstGeom prst="rect">
              <a:avLst/>
            </a:prstGeom>
          </p:spPr>
        </p:pic>
        <p:pic>
          <p:nvPicPr>
            <p:cNvPr id="6" name="Bildobjekt 5">
              <a:extLst>
                <a:ext uri="{FF2B5EF4-FFF2-40B4-BE49-F238E27FC236}">
                  <a16:creationId xmlns="" xmlns:a16="http://schemas.microsoft.com/office/drawing/2014/main" id="{525FB3D8-7D28-304F-BF7F-5FC90D308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6480" y="1854175"/>
              <a:ext cx="2872155" cy="1170379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="" xmlns:a16="http://schemas.microsoft.com/office/drawing/2014/main" id="{5A5110B2-D468-B547-AE6A-5F0EEB262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58152" y="3540369"/>
              <a:ext cx="1031633" cy="1043354"/>
            </a:xfrm>
            <a:prstGeom prst="rect">
              <a:avLst/>
            </a:prstGeom>
          </p:spPr>
        </p:pic>
      </p:grpSp>
      <p:grpSp>
        <p:nvGrpSpPr>
          <p:cNvPr id="17" name="Grupp 16">
            <a:extLst>
              <a:ext uri="{FF2B5EF4-FFF2-40B4-BE49-F238E27FC236}">
                <a16:creationId xmlns="" xmlns:a16="http://schemas.microsoft.com/office/drawing/2014/main" id="{E6EB3DFE-4A32-0440-942F-B609AEFE2651}"/>
              </a:ext>
            </a:extLst>
          </p:cNvPr>
          <p:cNvGrpSpPr/>
          <p:nvPr/>
        </p:nvGrpSpPr>
        <p:grpSpPr>
          <a:xfrm>
            <a:off x="8002828" y="4549202"/>
            <a:ext cx="3305909" cy="1395046"/>
            <a:chOff x="6546369" y="4583723"/>
            <a:chExt cx="3305909" cy="1395046"/>
          </a:xfrm>
        </p:grpSpPr>
        <p:pic>
          <p:nvPicPr>
            <p:cNvPr id="8" name="Bildobjekt 7">
              <a:extLst>
                <a:ext uri="{FF2B5EF4-FFF2-40B4-BE49-F238E27FC236}">
                  <a16:creationId xmlns="" xmlns:a16="http://schemas.microsoft.com/office/drawing/2014/main" id="{B7818840-8E1B-9742-8197-D37BC07E5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6369" y="4700953"/>
              <a:ext cx="924180" cy="1277815"/>
            </a:xfrm>
            <a:prstGeom prst="rect">
              <a:avLst/>
            </a:prstGeom>
          </p:spPr>
        </p:pic>
        <p:pic>
          <p:nvPicPr>
            <p:cNvPr id="11" name="Bildobjekt 10">
              <a:extLst>
                <a:ext uri="{FF2B5EF4-FFF2-40B4-BE49-F238E27FC236}">
                  <a16:creationId xmlns="" xmlns:a16="http://schemas.microsoft.com/office/drawing/2014/main" id="{1C60E693-47D6-9C47-BC5C-CC9230171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2612" y="4583723"/>
              <a:ext cx="2299666" cy="1395046"/>
            </a:xfrm>
            <a:prstGeom prst="rect">
              <a:avLst/>
            </a:prstGeom>
          </p:spPr>
        </p:pic>
      </p:grpSp>
      <p:grpSp>
        <p:nvGrpSpPr>
          <p:cNvPr id="16" name="Grupp 15">
            <a:extLst>
              <a:ext uri="{FF2B5EF4-FFF2-40B4-BE49-F238E27FC236}">
                <a16:creationId xmlns="" xmlns:a16="http://schemas.microsoft.com/office/drawing/2014/main" id="{7BF40E93-512D-A342-9D2F-BCCEF46B57BB}"/>
              </a:ext>
            </a:extLst>
          </p:cNvPr>
          <p:cNvGrpSpPr/>
          <p:nvPr/>
        </p:nvGrpSpPr>
        <p:grpSpPr>
          <a:xfrm>
            <a:off x="7917383" y="3530209"/>
            <a:ext cx="4073755" cy="1043354"/>
            <a:chOff x="6466879" y="3540369"/>
            <a:chExt cx="4073755" cy="1043354"/>
          </a:xfrm>
        </p:grpSpPr>
        <p:pic>
          <p:nvPicPr>
            <p:cNvPr id="13" name="Bildobjekt 12">
              <a:extLst>
                <a:ext uri="{FF2B5EF4-FFF2-40B4-BE49-F238E27FC236}">
                  <a16:creationId xmlns="" xmlns:a16="http://schemas.microsoft.com/office/drawing/2014/main" id="{5EB7403F-E649-9B42-B0EA-351B607C7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7601" y="3540369"/>
              <a:ext cx="4073033" cy="1043354"/>
            </a:xfrm>
            <a:prstGeom prst="rect">
              <a:avLst/>
            </a:prstGeom>
          </p:spPr>
        </p:pic>
        <p:pic>
          <p:nvPicPr>
            <p:cNvPr id="14" name="Bildobjekt 13">
              <a:extLst>
                <a:ext uri="{FF2B5EF4-FFF2-40B4-BE49-F238E27FC236}">
                  <a16:creationId xmlns="" xmlns:a16="http://schemas.microsoft.com/office/drawing/2014/main" id="{CC838025-9828-024D-8B1E-50376A774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6879" y="3561151"/>
              <a:ext cx="4073033" cy="250651"/>
            </a:xfrm>
            <a:prstGeom prst="rect">
              <a:avLst/>
            </a:prstGeom>
          </p:spPr>
        </p:pic>
      </p:grpSp>
      <p:grpSp>
        <p:nvGrpSpPr>
          <p:cNvPr id="2" name="Grupp 1">
            <a:extLst>
              <a:ext uri="{FF2B5EF4-FFF2-40B4-BE49-F238E27FC236}">
                <a16:creationId xmlns="" xmlns:a16="http://schemas.microsoft.com/office/drawing/2014/main" id="{D49F651B-575C-3345-9060-439EA169B3CE}"/>
              </a:ext>
            </a:extLst>
          </p:cNvPr>
          <p:cNvGrpSpPr/>
          <p:nvPr/>
        </p:nvGrpSpPr>
        <p:grpSpPr>
          <a:xfrm>
            <a:off x="8000885" y="2009718"/>
            <a:ext cx="926123" cy="1021254"/>
            <a:chOff x="8042028" y="1969078"/>
            <a:chExt cx="926123" cy="1021254"/>
          </a:xfrm>
        </p:grpSpPr>
        <p:pic>
          <p:nvPicPr>
            <p:cNvPr id="10" name="Bildobjekt 9">
              <a:extLst>
                <a:ext uri="{FF2B5EF4-FFF2-40B4-BE49-F238E27FC236}">
                  <a16:creationId xmlns="" xmlns:a16="http://schemas.microsoft.com/office/drawing/2014/main" id="{C847AA45-7E4D-1E4B-A566-2F8C03691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2028" y="2157870"/>
              <a:ext cx="926123" cy="832462"/>
            </a:xfrm>
            <a:prstGeom prst="rect">
              <a:avLst/>
            </a:prstGeom>
          </p:spPr>
        </p:pic>
        <p:pic>
          <p:nvPicPr>
            <p:cNvPr id="15" name="Bildobjekt 14">
              <a:extLst>
                <a:ext uri="{FF2B5EF4-FFF2-40B4-BE49-F238E27FC236}">
                  <a16:creationId xmlns="" xmlns:a16="http://schemas.microsoft.com/office/drawing/2014/main" id="{07AF9D15-022E-7D48-85E3-63BF871E2B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2028" y="1969078"/>
              <a:ext cx="926123" cy="256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9344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="" xmlns:a16="http://schemas.microsoft.com/office/drawing/2014/main" id="{AAB468B0-8B03-E942-8D1D-06D682BFDB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3" y="260350"/>
            <a:ext cx="11737975" cy="6337300"/>
          </a:xfrm>
        </p:spPr>
      </p:pic>
    </p:spTree>
    <p:extLst>
      <p:ext uri="{BB962C8B-B14F-4D97-AF65-F5344CB8AC3E}">
        <p14:creationId xmlns:p14="http://schemas.microsoft.com/office/powerpoint/2010/main" val="27294775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>
            <a:extLst>
              <a:ext uri="{FF2B5EF4-FFF2-40B4-BE49-F238E27FC236}">
                <a16:creationId xmlns="" xmlns:a16="http://schemas.microsoft.com/office/drawing/2014/main" id="{51C67CCD-C6B5-9B44-9D72-BB0B5D4BCF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910FD6D9-15C4-6044-966C-9DB27B1D8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Design </a:t>
            </a:r>
            <a:r>
              <a:rPr lang="sv-SE" dirty="0" err="1"/>
              <a:t>jens</a:t>
            </a:r>
            <a:r>
              <a:rPr lang="sv-SE" dirty="0"/>
              <a:t> fager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CADB059E-BC42-EC45-8AA6-4AA2CA457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6" y="627102"/>
            <a:ext cx="12192000" cy="707302"/>
          </a:xfrm>
        </p:spPr>
        <p:txBody>
          <a:bodyPr/>
          <a:lstStyle/>
          <a:p>
            <a:r>
              <a:rPr lang="sv-SE" dirty="0"/>
              <a:t>HUG CHAIR</a:t>
            </a:r>
          </a:p>
        </p:txBody>
      </p:sp>
      <p:pic>
        <p:nvPicPr>
          <p:cNvPr id="49" name="Platshållare för bild 48">
            <a:extLst>
              <a:ext uri="{FF2B5EF4-FFF2-40B4-BE49-F238E27FC236}">
                <a16:creationId xmlns="" xmlns:a16="http://schemas.microsoft.com/office/drawing/2014/main" id="{7C40A2DC-939C-2E43-8A5A-58C5BBA84E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1953238"/>
            <a:ext cx="2416161" cy="1595571"/>
          </a:xfrm>
        </p:spPr>
      </p:pic>
      <p:sp>
        <p:nvSpPr>
          <p:cNvPr id="105" name="Platshållare för text 104">
            <a:extLst>
              <a:ext uri="{FF2B5EF4-FFF2-40B4-BE49-F238E27FC236}">
                <a16:creationId xmlns="" xmlns:a16="http://schemas.microsoft.com/office/drawing/2014/main" id="{7A44F570-68E7-B743-A98F-93F8A36E02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En stol med nätt, tidlös design komponerad för komfort, tillgänglighet och funktion. </a:t>
            </a:r>
            <a:endParaRPr lang="en-US" dirty="0"/>
          </a:p>
          <a:p>
            <a:endParaRPr lang="sv-SE" dirty="0"/>
          </a:p>
        </p:txBody>
      </p:sp>
      <p:pic>
        <p:nvPicPr>
          <p:cNvPr id="111" name="Platshållare för bild 110">
            <a:extLst>
              <a:ext uri="{FF2B5EF4-FFF2-40B4-BE49-F238E27FC236}">
                <a16:creationId xmlns="" xmlns:a16="http://schemas.microsoft.com/office/drawing/2014/main" id="{CA581B70-2E4A-FB4F-BD4A-8CC2BBA91AD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3" y="3741575"/>
            <a:ext cx="2600887" cy="1595571"/>
          </a:xfrm>
        </p:spPr>
      </p:pic>
      <p:pic>
        <p:nvPicPr>
          <p:cNvPr id="115" name="Platshållare för bild 114">
            <a:extLst>
              <a:ext uri="{FF2B5EF4-FFF2-40B4-BE49-F238E27FC236}">
                <a16:creationId xmlns="" xmlns:a16="http://schemas.microsoft.com/office/drawing/2014/main" id="{7DD38491-F9C7-1649-A475-7FD6280B41E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4" y="1953238"/>
            <a:ext cx="2600887" cy="1584954"/>
          </a:xfrm>
        </p:spPr>
      </p:pic>
      <p:pic>
        <p:nvPicPr>
          <p:cNvPr id="135" name="Platshållare för bild 134">
            <a:extLst>
              <a:ext uri="{FF2B5EF4-FFF2-40B4-BE49-F238E27FC236}">
                <a16:creationId xmlns="" xmlns:a16="http://schemas.microsoft.com/office/drawing/2014/main" id="{42DA7C5E-E682-5940-8531-7CCB5576681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3911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Hug </a:t>
            </a:r>
            <a:r>
              <a:rPr lang="sv-SE" dirty="0" err="1"/>
              <a:t>chair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mått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809BB225-5F17-3240-8EE8-C9E07198C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253" y="2106592"/>
            <a:ext cx="10495013" cy="332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530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tshållare för bild 12">
            <a:extLst>
              <a:ext uri="{FF2B5EF4-FFF2-40B4-BE49-F238E27FC236}">
                <a16:creationId xmlns="" xmlns:a16="http://schemas.microsoft.com/office/drawing/2014/main" id="{C47980B0-4A3A-EF4B-9221-29752EDBC9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3" y="260350"/>
            <a:ext cx="11737975" cy="6337300"/>
          </a:xfrm>
        </p:spPr>
      </p:pic>
    </p:spTree>
    <p:extLst>
      <p:ext uri="{BB962C8B-B14F-4D97-AF65-F5344CB8AC3E}">
        <p14:creationId xmlns:p14="http://schemas.microsoft.com/office/powerpoint/2010/main" val="332292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>
            <a:extLst>
              <a:ext uri="{FF2B5EF4-FFF2-40B4-BE49-F238E27FC236}">
                <a16:creationId xmlns="" xmlns:a16="http://schemas.microsoft.com/office/drawing/2014/main" id="{8A429EE5-A47C-5949-8EEE-E859FD9A4D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3" y="260350"/>
            <a:ext cx="11737975" cy="6337300"/>
          </a:xfrm>
        </p:spPr>
      </p:pic>
    </p:spTree>
    <p:extLst>
      <p:ext uri="{BB962C8B-B14F-4D97-AF65-F5344CB8AC3E}">
        <p14:creationId xmlns:p14="http://schemas.microsoft.com/office/powerpoint/2010/main" val="37622147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910FD6D9-15C4-6044-966C-9DB27B1D8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Design </a:t>
            </a:r>
            <a:r>
              <a:rPr lang="sv-SE" dirty="0" err="1"/>
              <a:t>jens</a:t>
            </a:r>
            <a:r>
              <a:rPr lang="sv-SE" dirty="0"/>
              <a:t> fager &amp; </a:t>
            </a:r>
            <a:r>
              <a:rPr lang="sv-SE" dirty="0" err="1"/>
              <a:t>andreas</a:t>
            </a:r>
            <a:r>
              <a:rPr lang="sv-SE" dirty="0"/>
              <a:t> </a:t>
            </a:r>
            <a:r>
              <a:rPr lang="sv-SE" dirty="0" err="1"/>
              <a:t>engesvik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CADB059E-BC42-EC45-8AA6-4AA2CA457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6" y="627102"/>
            <a:ext cx="12192000" cy="707302"/>
          </a:xfrm>
        </p:spPr>
        <p:txBody>
          <a:bodyPr/>
          <a:lstStyle/>
          <a:p>
            <a:r>
              <a:rPr lang="sv-SE" dirty="0" err="1"/>
              <a:t>ease</a:t>
            </a:r>
            <a:endParaRPr lang="sv-SE" dirty="0"/>
          </a:p>
        </p:txBody>
      </p:sp>
      <p:pic>
        <p:nvPicPr>
          <p:cNvPr id="4" name="Platshållare för bild 3">
            <a:extLst>
              <a:ext uri="{FF2B5EF4-FFF2-40B4-BE49-F238E27FC236}">
                <a16:creationId xmlns="" xmlns:a16="http://schemas.microsoft.com/office/drawing/2014/main" id="{D02F71BE-361D-1B49-899E-142A246AC9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909" y="1955254"/>
            <a:ext cx="5093456" cy="3383242"/>
          </a:xfrm>
        </p:spPr>
      </p:pic>
      <p:pic>
        <p:nvPicPr>
          <p:cNvPr id="27" name="Platshållare för bild 26">
            <a:extLst>
              <a:ext uri="{FF2B5EF4-FFF2-40B4-BE49-F238E27FC236}">
                <a16:creationId xmlns="" xmlns:a16="http://schemas.microsoft.com/office/drawing/2014/main" id="{138B961B-7136-EE4B-831A-A577F623F9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3" y="3741575"/>
            <a:ext cx="2600887" cy="1595571"/>
          </a:xfrm>
        </p:spPr>
      </p:pic>
      <p:sp>
        <p:nvSpPr>
          <p:cNvPr id="16" name="Platshållare för text 15">
            <a:extLst>
              <a:ext uri="{FF2B5EF4-FFF2-40B4-BE49-F238E27FC236}">
                <a16:creationId xmlns="" xmlns:a16="http://schemas.microsoft.com/office/drawing/2014/main" id="{7D163F0D-E184-3645-8869-B4467B41B0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Ett mångsidigt avskärmningssystem med olika typer av rumsavdelare för rena arbetsplatser, samtalsrum och sittgrupper.</a:t>
            </a:r>
          </a:p>
        </p:txBody>
      </p:sp>
      <p:pic>
        <p:nvPicPr>
          <p:cNvPr id="21" name="Platshållare för bild 20">
            <a:extLst>
              <a:ext uri="{FF2B5EF4-FFF2-40B4-BE49-F238E27FC236}">
                <a16:creationId xmlns="" xmlns:a16="http://schemas.microsoft.com/office/drawing/2014/main" id="{9AEFBF72-1D82-364A-9D96-4ACB60BD9A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1953238"/>
            <a:ext cx="2416161" cy="1595571"/>
          </a:xfrm>
        </p:spPr>
      </p:pic>
      <p:pic>
        <p:nvPicPr>
          <p:cNvPr id="43" name="Platshållare för bild 42">
            <a:extLst>
              <a:ext uri="{FF2B5EF4-FFF2-40B4-BE49-F238E27FC236}">
                <a16:creationId xmlns="" xmlns:a16="http://schemas.microsoft.com/office/drawing/2014/main" id="{6E31C1E6-EA00-664B-B615-06A950939AC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3740474"/>
            <a:ext cx="2416161" cy="1595571"/>
          </a:xfrm>
        </p:spPr>
      </p:pic>
      <p:pic>
        <p:nvPicPr>
          <p:cNvPr id="47" name="Platshållare för bild 46">
            <a:extLst>
              <a:ext uri="{FF2B5EF4-FFF2-40B4-BE49-F238E27FC236}">
                <a16:creationId xmlns="" xmlns:a16="http://schemas.microsoft.com/office/drawing/2014/main" id="{11243E5A-CF9D-1F48-819E-965C21E880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4" y="1953238"/>
            <a:ext cx="2600887" cy="1584954"/>
          </a:xfrm>
        </p:spPr>
      </p:pic>
    </p:spTree>
    <p:extLst>
      <p:ext uri="{BB962C8B-B14F-4D97-AF65-F5344CB8AC3E}">
        <p14:creationId xmlns:p14="http://schemas.microsoft.com/office/powerpoint/2010/main" val="41319890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ease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Utföranden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C7649BAE-75AD-C644-A5AC-1F5DD74CF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260" y="1654047"/>
            <a:ext cx="11748217" cy="354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174CE67E-AE27-2743-A603-D06D549DE7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Varför </a:t>
            </a:r>
            <a:r>
              <a:rPr lang="sv-SE" dirty="0" err="1"/>
              <a:t>edsbyn</a:t>
            </a:r>
            <a:r>
              <a:rPr lang="sv-SE" dirty="0"/>
              <a:t>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35CFC5AA-D05E-1F48-B84D-7503EC43C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Hållbart, enkelt &amp; enligt ditt önskemål</a:t>
            </a:r>
          </a:p>
        </p:txBody>
      </p:sp>
    </p:spTree>
    <p:extLst>
      <p:ext uri="{BB962C8B-B14F-4D97-AF65-F5344CB8AC3E}">
        <p14:creationId xmlns:p14="http://schemas.microsoft.com/office/powerpoint/2010/main" val="38046021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ease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Utföranden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C7649BAE-75AD-C644-A5AC-1F5DD74CF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260" y="1834800"/>
            <a:ext cx="11748217" cy="354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509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="" xmlns:a16="http://schemas.microsoft.com/office/drawing/2014/main" id="{99830C37-A293-AD47-ACA0-36DBE2FBD7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3" y="260350"/>
            <a:ext cx="11737975" cy="6337300"/>
          </a:xfrm>
        </p:spPr>
      </p:pic>
    </p:spTree>
    <p:extLst>
      <p:ext uri="{BB962C8B-B14F-4D97-AF65-F5344CB8AC3E}">
        <p14:creationId xmlns:p14="http://schemas.microsoft.com/office/powerpoint/2010/main" val="26801646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tshållare för bild 12">
            <a:extLst>
              <a:ext uri="{FF2B5EF4-FFF2-40B4-BE49-F238E27FC236}">
                <a16:creationId xmlns="" xmlns:a16="http://schemas.microsoft.com/office/drawing/2014/main" id="{2E6120C8-DECE-3946-B44E-5C3CC08B440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3740474"/>
            <a:ext cx="2416161" cy="1595571"/>
          </a:xfrm>
        </p:spPr>
      </p:pic>
      <p:pic>
        <p:nvPicPr>
          <p:cNvPr id="15" name="Platshållare för bild 14">
            <a:extLst>
              <a:ext uri="{FF2B5EF4-FFF2-40B4-BE49-F238E27FC236}">
                <a16:creationId xmlns="" xmlns:a16="http://schemas.microsoft.com/office/drawing/2014/main" id="{3E64F932-E492-9D48-8CA0-AF79933764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4" y="1953238"/>
            <a:ext cx="2600887" cy="1584954"/>
          </a:xfrm>
        </p:spPr>
      </p:pic>
      <p:pic>
        <p:nvPicPr>
          <p:cNvPr id="11" name="Platshållare för bild 10">
            <a:extLst>
              <a:ext uri="{FF2B5EF4-FFF2-40B4-BE49-F238E27FC236}">
                <a16:creationId xmlns="" xmlns:a16="http://schemas.microsoft.com/office/drawing/2014/main" id="{C0CCE835-91B5-2040-9CD1-C47C1DC3EF2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3" y="3741575"/>
            <a:ext cx="2600887" cy="1595571"/>
          </a:xfrm>
        </p:spPr>
      </p:pic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279A695F-9CDB-B945-A7F4-41436FA2D4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Design </a:t>
            </a:r>
            <a:r>
              <a:rPr lang="sv-SE" dirty="0" err="1"/>
              <a:t>jens</a:t>
            </a:r>
            <a:r>
              <a:rPr lang="sv-SE" dirty="0"/>
              <a:t> fager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12D24A19-60C0-4144-852F-3712D9DCBC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CONE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="" xmlns:a16="http://schemas.microsoft.com/office/drawing/2014/main" id="{85E645CA-69D7-B840-BEE6-20925F65CA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Ett koniskt format pelarstativ skapat för att fungera till alla typer av stolar, i alla typer av miljöer.</a:t>
            </a:r>
          </a:p>
        </p:txBody>
      </p:sp>
      <p:pic>
        <p:nvPicPr>
          <p:cNvPr id="20" name="Platshållare för bild 19">
            <a:extLst>
              <a:ext uri="{FF2B5EF4-FFF2-40B4-BE49-F238E27FC236}">
                <a16:creationId xmlns="" xmlns:a16="http://schemas.microsoft.com/office/drawing/2014/main" id="{0B137CD2-BA35-B849-8BE7-43DEF35531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1953238"/>
            <a:ext cx="2416161" cy="1595571"/>
          </a:xfrm>
        </p:spPr>
      </p:pic>
      <p:pic>
        <p:nvPicPr>
          <p:cNvPr id="5" name="Platshållare för bild 4">
            <a:extLst>
              <a:ext uri="{FF2B5EF4-FFF2-40B4-BE49-F238E27FC236}">
                <a16:creationId xmlns="" xmlns:a16="http://schemas.microsoft.com/office/drawing/2014/main" id="{88F265DE-FA16-8143-8675-8F30DEC857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01801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Cone</a:t>
            </a:r>
            <a:r>
              <a:rPr lang="sv-SE" dirty="0"/>
              <a:t> table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mått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7FBA2DF1-DFE7-C249-A723-3945CD3DD4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87" y="1737359"/>
            <a:ext cx="11320667" cy="428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678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tshållare för bild 13">
            <a:extLst>
              <a:ext uri="{FF2B5EF4-FFF2-40B4-BE49-F238E27FC236}">
                <a16:creationId xmlns="" xmlns:a16="http://schemas.microsoft.com/office/drawing/2014/main" id="{EEB1F96D-A8DB-5F4A-BF82-38A278C4B0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89521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910FD6D9-15C4-6044-966C-9DB27B1D8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Design </a:t>
            </a:r>
            <a:r>
              <a:rPr lang="sv-SE" dirty="0" err="1"/>
              <a:t>tea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CADB059E-BC42-EC45-8AA6-4AA2CA457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6" y="627102"/>
            <a:ext cx="12192000" cy="707302"/>
          </a:xfrm>
        </p:spPr>
        <p:txBody>
          <a:bodyPr/>
          <a:lstStyle/>
          <a:p>
            <a:r>
              <a:rPr lang="sv-SE" dirty="0" err="1"/>
              <a:t>Piece</a:t>
            </a:r>
            <a:endParaRPr lang="sv-SE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="" xmlns:a16="http://schemas.microsoft.com/office/drawing/2014/main" id="{7D163F0D-E184-3645-8869-B4467B41B0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 err="1"/>
              <a:t>Mediaförberedda</a:t>
            </a:r>
            <a:r>
              <a:rPr lang="sv-SE" dirty="0"/>
              <a:t> möbler med raka och strikta linjer, för kreativt arbete och möten.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="" xmlns:a16="http://schemas.microsoft.com/office/drawing/2014/main" id="{6F905950-5D9C-A047-8B2F-ABE8E4C033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909" y="1955254"/>
            <a:ext cx="5093456" cy="3383242"/>
          </a:xfrm>
        </p:spPr>
      </p:pic>
      <p:pic>
        <p:nvPicPr>
          <p:cNvPr id="12" name="Platshållare för bild 11">
            <a:extLst>
              <a:ext uri="{FF2B5EF4-FFF2-40B4-BE49-F238E27FC236}">
                <a16:creationId xmlns="" xmlns:a16="http://schemas.microsoft.com/office/drawing/2014/main" id="{00E658FC-12AA-584A-B4D0-98C819CD35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1953238"/>
            <a:ext cx="2416161" cy="1595571"/>
          </a:xfrm>
        </p:spPr>
      </p:pic>
      <p:pic>
        <p:nvPicPr>
          <p:cNvPr id="31" name="Platshållare för bild 30">
            <a:extLst>
              <a:ext uri="{FF2B5EF4-FFF2-40B4-BE49-F238E27FC236}">
                <a16:creationId xmlns="" xmlns:a16="http://schemas.microsoft.com/office/drawing/2014/main" id="{1E5E4F18-B6BF-9543-81D9-29AD5C2D36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8" name="Platshållare för bild 57">
            <a:extLst>
              <a:ext uri="{FF2B5EF4-FFF2-40B4-BE49-F238E27FC236}">
                <a16:creationId xmlns="" xmlns:a16="http://schemas.microsoft.com/office/drawing/2014/main" id="{41B2C7CE-11CA-2F41-A7E4-275B31A1096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3740474"/>
            <a:ext cx="2416161" cy="1595571"/>
          </a:xfrm>
        </p:spPr>
      </p:pic>
      <p:pic>
        <p:nvPicPr>
          <p:cNvPr id="62" name="Platshållare för bild 61">
            <a:extLst>
              <a:ext uri="{FF2B5EF4-FFF2-40B4-BE49-F238E27FC236}">
                <a16:creationId xmlns="" xmlns:a16="http://schemas.microsoft.com/office/drawing/2014/main" id="{54CF340A-EE62-104E-91B9-7304CD1E7C4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3" y="3741575"/>
            <a:ext cx="2600887" cy="1595571"/>
          </a:xfrm>
        </p:spPr>
      </p:pic>
    </p:spTree>
    <p:extLst>
      <p:ext uri="{BB962C8B-B14F-4D97-AF65-F5344CB8AC3E}">
        <p14:creationId xmlns:p14="http://schemas.microsoft.com/office/powerpoint/2010/main" val="8626876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Piece</a:t>
            </a:r>
            <a:r>
              <a:rPr lang="sv-SE" dirty="0"/>
              <a:t> table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96836"/>
            <a:ext cx="12192000" cy="707302"/>
          </a:xfrm>
        </p:spPr>
        <p:txBody>
          <a:bodyPr/>
          <a:lstStyle/>
          <a:p>
            <a:r>
              <a:rPr lang="sv-SE" dirty="0"/>
              <a:t>UTFÖRANDEN &amp; mått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F551D209-BC67-0D4D-B151-A0A14EBCC6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721" y="4087780"/>
            <a:ext cx="10548558" cy="151350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="" xmlns:a16="http://schemas.microsoft.com/office/drawing/2014/main" id="{914F4351-E388-3E46-A954-EF3064ECFE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721" y="2136866"/>
            <a:ext cx="10548558" cy="135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997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Piece</a:t>
            </a:r>
            <a:r>
              <a:rPr lang="sv-SE" dirty="0"/>
              <a:t> </a:t>
            </a:r>
            <a:r>
              <a:rPr lang="sv-SE" dirty="0" err="1"/>
              <a:t>storage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96836"/>
            <a:ext cx="12192000" cy="707302"/>
          </a:xfrm>
        </p:spPr>
        <p:txBody>
          <a:bodyPr/>
          <a:lstStyle/>
          <a:p>
            <a:r>
              <a:rPr lang="sv-SE" dirty="0"/>
              <a:t>UTFÖRANDEN &amp; mått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1C4F6948-9BB1-7445-B841-671B0F1F3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100" y="3930695"/>
            <a:ext cx="10600806" cy="1245357"/>
          </a:xfrm>
          <a:prstGeom prst="rect">
            <a:avLst/>
          </a:prstGeom>
        </p:spPr>
      </p:pic>
      <p:grpSp>
        <p:nvGrpSpPr>
          <p:cNvPr id="6" name="Grupp 5">
            <a:extLst>
              <a:ext uri="{FF2B5EF4-FFF2-40B4-BE49-F238E27FC236}">
                <a16:creationId xmlns="" xmlns:a16="http://schemas.microsoft.com/office/drawing/2014/main" id="{40ECAB1C-B43C-1147-BD66-389A8F86F54F}"/>
              </a:ext>
            </a:extLst>
          </p:cNvPr>
          <p:cNvGrpSpPr/>
          <p:nvPr/>
        </p:nvGrpSpPr>
        <p:grpSpPr>
          <a:xfrm>
            <a:off x="406905" y="2082410"/>
            <a:ext cx="11378189" cy="1334500"/>
            <a:chOff x="719377" y="2093870"/>
            <a:chExt cx="10544883" cy="1236765"/>
          </a:xfrm>
        </p:grpSpPr>
        <p:pic>
          <p:nvPicPr>
            <p:cNvPr id="5" name="Bildobjekt 4">
              <a:extLst>
                <a:ext uri="{FF2B5EF4-FFF2-40B4-BE49-F238E27FC236}">
                  <a16:creationId xmlns="" xmlns:a16="http://schemas.microsoft.com/office/drawing/2014/main" id="{F551D209-BC67-0D4D-B151-A0A14EBCC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377" y="2570027"/>
              <a:ext cx="10544883" cy="760608"/>
            </a:xfrm>
            <a:prstGeom prst="rect">
              <a:avLst/>
            </a:prstGeom>
          </p:spPr>
        </p:pic>
        <p:pic>
          <p:nvPicPr>
            <p:cNvPr id="10" name="Bildobjekt 9">
              <a:extLst>
                <a:ext uri="{FF2B5EF4-FFF2-40B4-BE49-F238E27FC236}">
                  <a16:creationId xmlns="" xmlns:a16="http://schemas.microsoft.com/office/drawing/2014/main" id="{FD95EB46-D65D-1140-B624-B89FA4DB6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377" y="2093870"/>
              <a:ext cx="10544883" cy="476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65466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latshållare för bild 24">
            <a:extLst>
              <a:ext uri="{FF2B5EF4-FFF2-40B4-BE49-F238E27FC236}">
                <a16:creationId xmlns="" xmlns:a16="http://schemas.microsoft.com/office/drawing/2014/main" id="{84BAAF78-4926-174A-BCBE-AE4861F01A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3" y="260350"/>
            <a:ext cx="11737975" cy="6337300"/>
          </a:xfrm>
        </p:spPr>
      </p:pic>
    </p:spTree>
    <p:extLst>
      <p:ext uri="{BB962C8B-B14F-4D97-AF65-F5344CB8AC3E}">
        <p14:creationId xmlns:p14="http://schemas.microsoft.com/office/powerpoint/2010/main" val="34356124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910FD6D9-15C4-6044-966C-9DB27B1D8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185" y="1292066"/>
            <a:ext cx="12191999" cy="335065"/>
          </a:xfrm>
        </p:spPr>
        <p:txBody>
          <a:bodyPr/>
          <a:lstStyle/>
          <a:p>
            <a:r>
              <a:rPr lang="sv-SE" dirty="0"/>
              <a:t>Design </a:t>
            </a:r>
            <a:r>
              <a:rPr lang="sv-SE" dirty="0" err="1"/>
              <a:t>tea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CADB059E-BC42-EC45-8AA6-4AA2CA457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5981" y="643237"/>
            <a:ext cx="12192000" cy="707302"/>
          </a:xfrm>
        </p:spPr>
        <p:txBody>
          <a:bodyPr/>
          <a:lstStyle/>
          <a:p>
            <a:r>
              <a:rPr lang="sv-SE" dirty="0"/>
              <a:t>LOOP STOOL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="" xmlns:a16="http://schemas.microsoft.com/office/drawing/2014/main" id="{CD86BD6E-B26A-5142-BEE8-C842500F73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Enkel, stabil och tålig pall anpassad för offentlig miljö, med hög sittkomfort och egen karaktär. </a:t>
            </a:r>
          </a:p>
        </p:txBody>
      </p:sp>
      <p:pic>
        <p:nvPicPr>
          <p:cNvPr id="26" name="Platshållare för bild 25">
            <a:extLst>
              <a:ext uri="{FF2B5EF4-FFF2-40B4-BE49-F238E27FC236}">
                <a16:creationId xmlns="" xmlns:a16="http://schemas.microsoft.com/office/drawing/2014/main" id="{1EA1A0B7-2584-EF4E-86CE-0C8BF97D11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909" y="1955254"/>
            <a:ext cx="5093456" cy="3383242"/>
          </a:xfrm>
        </p:spPr>
      </p:pic>
      <p:pic>
        <p:nvPicPr>
          <p:cNvPr id="42" name="Platshållare för bild 41">
            <a:extLst>
              <a:ext uri="{FF2B5EF4-FFF2-40B4-BE49-F238E27FC236}">
                <a16:creationId xmlns="" xmlns:a16="http://schemas.microsoft.com/office/drawing/2014/main" id="{8806C9A0-C786-C04B-BE36-86A5DA150D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3" y="3741575"/>
            <a:ext cx="2600887" cy="1595571"/>
          </a:xfrm>
        </p:spPr>
      </p:pic>
      <p:pic>
        <p:nvPicPr>
          <p:cNvPr id="46" name="Platshållare för bild 45">
            <a:extLst>
              <a:ext uri="{FF2B5EF4-FFF2-40B4-BE49-F238E27FC236}">
                <a16:creationId xmlns="" xmlns:a16="http://schemas.microsoft.com/office/drawing/2014/main" id="{34183E92-CF26-794A-A7CB-DA9E7F59DF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1953238"/>
            <a:ext cx="2416161" cy="1595571"/>
          </a:xfrm>
        </p:spPr>
      </p:pic>
      <p:pic>
        <p:nvPicPr>
          <p:cNvPr id="61" name="Platshållare för bild 60">
            <a:extLst>
              <a:ext uri="{FF2B5EF4-FFF2-40B4-BE49-F238E27FC236}">
                <a16:creationId xmlns="" xmlns:a16="http://schemas.microsoft.com/office/drawing/2014/main" id="{C459CE78-8BB8-F047-8543-6897B3FB611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3740474"/>
            <a:ext cx="2416161" cy="1595571"/>
          </a:xfrm>
        </p:spPr>
      </p:pic>
      <p:pic>
        <p:nvPicPr>
          <p:cNvPr id="3" name="Platshållare för bild 2">
            <a:extLst>
              <a:ext uri="{FF2B5EF4-FFF2-40B4-BE49-F238E27FC236}">
                <a16:creationId xmlns="" xmlns:a16="http://schemas.microsoft.com/office/drawing/2014/main" id="{F3440066-9453-724F-9AD5-C99DB13B69A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56713" y="1444625"/>
            <a:ext cx="1585912" cy="2601913"/>
          </a:xfrm>
        </p:spPr>
      </p:pic>
    </p:spTree>
    <p:extLst>
      <p:ext uri="{BB962C8B-B14F-4D97-AF65-F5344CB8AC3E}">
        <p14:creationId xmlns:p14="http://schemas.microsoft.com/office/powerpoint/2010/main" val="84966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85FB1BC6-AF04-4F4E-BC11-6FE75EC607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1125" y="4134781"/>
            <a:ext cx="2650698" cy="335065"/>
          </a:xfrm>
        </p:spPr>
        <p:txBody>
          <a:bodyPr/>
          <a:lstStyle/>
          <a:p>
            <a:r>
              <a:rPr lang="sv-SE" sz="1500" dirty="0"/>
              <a:t>CLASSIC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7676520E-CE30-B846-96F1-9BFBB22C58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enklare att välja rätt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39E5A2FB-AED7-6746-925C-BCFCE8D885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Segment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302FF1CF-4FA7-2D48-9680-D3C7A87AB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661" y="2253957"/>
            <a:ext cx="1846228" cy="159919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6BFB8193-9D9E-EB4E-B87E-A58CC231D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092" y="2253957"/>
            <a:ext cx="1846228" cy="159919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="" xmlns:a16="http://schemas.microsoft.com/office/drawing/2014/main" id="{76DE4B72-FA5F-A445-B112-41F877B9A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824" y="2253957"/>
            <a:ext cx="1846228" cy="1599197"/>
          </a:xfrm>
          <a:prstGeom prst="rect">
            <a:avLst/>
          </a:prstGeom>
        </p:spPr>
      </p:pic>
      <p:sp>
        <p:nvSpPr>
          <p:cNvPr id="11" name="Platshållare för text 1">
            <a:extLst>
              <a:ext uri="{FF2B5EF4-FFF2-40B4-BE49-F238E27FC236}">
                <a16:creationId xmlns="" xmlns:a16="http://schemas.microsoft.com/office/drawing/2014/main" id="{CC30EA1A-3D0D-6E48-9C9F-746FC2D13AF8}"/>
              </a:ext>
            </a:extLst>
          </p:cNvPr>
          <p:cNvSpPr txBox="1">
            <a:spLocks/>
          </p:cNvSpPr>
          <p:nvPr/>
        </p:nvSpPr>
        <p:spPr>
          <a:xfrm>
            <a:off x="4786692" y="4157069"/>
            <a:ext cx="2650698" cy="3350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500" dirty="0">
                <a:latin typeface="Microsoft YaHei Light" panose="020B0502040204020203" pitchFamily="34" charset="-122"/>
              </a:rPr>
              <a:t>BUSINESS</a:t>
            </a:r>
          </a:p>
        </p:txBody>
      </p:sp>
      <p:sp>
        <p:nvSpPr>
          <p:cNvPr id="12" name="Platshållare för text 1">
            <a:extLst>
              <a:ext uri="{FF2B5EF4-FFF2-40B4-BE49-F238E27FC236}">
                <a16:creationId xmlns="" xmlns:a16="http://schemas.microsoft.com/office/drawing/2014/main" id="{F9EE2C2B-F262-2041-AA94-5412B420DCCA}"/>
              </a:ext>
            </a:extLst>
          </p:cNvPr>
          <p:cNvSpPr txBox="1">
            <a:spLocks/>
          </p:cNvSpPr>
          <p:nvPr/>
        </p:nvSpPr>
        <p:spPr>
          <a:xfrm>
            <a:off x="8432261" y="4157068"/>
            <a:ext cx="2650698" cy="3350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500" dirty="0">
                <a:latin typeface="Microsoft YaHei Light" panose="020B0502040204020203" pitchFamily="34" charset="-122"/>
              </a:rPr>
              <a:t>EDGE</a:t>
            </a:r>
          </a:p>
        </p:txBody>
      </p:sp>
      <p:sp>
        <p:nvSpPr>
          <p:cNvPr id="14" name="Platshållare för text 1">
            <a:extLst>
              <a:ext uri="{FF2B5EF4-FFF2-40B4-BE49-F238E27FC236}">
                <a16:creationId xmlns="" xmlns:a16="http://schemas.microsoft.com/office/drawing/2014/main" id="{6257CD7E-3DD5-8F44-85B7-7CFA27CC704E}"/>
              </a:ext>
            </a:extLst>
          </p:cNvPr>
          <p:cNvSpPr txBox="1">
            <a:spLocks/>
          </p:cNvSpPr>
          <p:nvPr/>
        </p:nvSpPr>
        <p:spPr>
          <a:xfrm>
            <a:off x="688204" y="4452378"/>
            <a:ext cx="3556538" cy="107965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sv-SE" sz="1400" dirty="0">
                <a:latin typeface="Microsoft YaHei Light" panose="020B0502040204020203" pitchFamily="34" charset="-122"/>
              </a:rPr>
              <a:t>Klassiska arbetsplatser till ett lågt pris, utan att tumma på kvalitén.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="" xmlns:a16="http://schemas.microsoft.com/office/drawing/2014/main" id="{E301330A-C843-7649-A09E-E7472A4F4C89}"/>
              </a:ext>
            </a:extLst>
          </p:cNvPr>
          <p:cNvSpPr txBox="1">
            <a:spLocks/>
          </p:cNvSpPr>
          <p:nvPr/>
        </p:nvSpPr>
        <p:spPr>
          <a:xfrm>
            <a:off x="4333772" y="4452378"/>
            <a:ext cx="3556538" cy="107965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sv-SE" sz="1400" dirty="0">
                <a:latin typeface="Microsoft YaHei Light" panose="020B0502040204020203" pitchFamily="34" charset="-122"/>
              </a:rPr>
              <a:t>Kundanpassade möbler med god funktion och en lång livslängd. 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="" xmlns:a16="http://schemas.microsoft.com/office/drawing/2014/main" id="{97B9AE21-B329-134F-991D-8DB2979F57B4}"/>
              </a:ext>
            </a:extLst>
          </p:cNvPr>
          <p:cNvSpPr txBox="1">
            <a:spLocks/>
          </p:cNvSpPr>
          <p:nvPr/>
        </p:nvSpPr>
        <p:spPr>
          <a:xfrm>
            <a:off x="7979340" y="4461895"/>
            <a:ext cx="3556538" cy="107965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kzidenz-Grotesk Std Light" panose="0200050604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sv-SE" sz="1400" dirty="0">
                <a:latin typeface="Microsoft YaHei Light" panose="020B0502040204020203" pitchFamily="34" charset="-122"/>
              </a:rPr>
              <a:t>Skandinavisk design med hög</a:t>
            </a:r>
            <a:br>
              <a:rPr lang="sv-SE" sz="1400" dirty="0">
                <a:latin typeface="Microsoft YaHei Light" panose="020B0502040204020203" pitchFamily="34" charset="-122"/>
              </a:rPr>
            </a:br>
            <a:r>
              <a:rPr lang="sv-SE" sz="1400" dirty="0">
                <a:latin typeface="Microsoft YaHei Light" panose="020B0502040204020203" pitchFamily="34" charset="-122"/>
              </a:rPr>
              <a:t>kvalité som stärker ditt varumärke.</a:t>
            </a:r>
          </a:p>
          <a:p>
            <a:endParaRPr lang="sv-SE" sz="1400" dirty="0">
              <a:latin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21540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Loop </a:t>
            </a:r>
            <a:r>
              <a:rPr lang="sv-SE" dirty="0" err="1"/>
              <a:t>stool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96836"/>
            <a:ext cx="12192000" cy="707302"/>
          </a:xfrm>
        </p:spPr>
        <p:txBody>
          <a:bodyPr/>
          <a:lstStyle/>
          <a:p>
            <a:r>
              <a:rPr lang="sv-SE" dirty="0"/>
              <a:t>mått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8605BAC1-D967-AC4D-9578-59D6296A53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19" t="54090" r="25000"/>
          <a:stretch/>
        </p:blipFill>
        <p:spPr>
          <a:xfrm>
            <a:off x="9690292" y="2897373"/>
            <a:ext cx="1898468" cy="153437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2BF07A2A-F8A8-B846-8191-E42402D833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63" r="51947"/>
          <a:stretch/>
        </p:blipFill>
        <p:spPr>
          <a:xfrm>
            <a:off x="7962812" y="1993510"/>
            <a:ext cx="1463041" cy="334210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="" xmlns:a16="http://schemas.microsoft.com/office/drawing/2014/main" id="{67E82435-8FF2-0A40-A83F-4A0BABA9AA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75570"/>
          <a:stretch/>
        </p:blipFill>
        <p:spPr>
          <a:xfrm>
            <a:off x="5338356" y="1993510"/>
            <a:ext cx="2368730" cy="334210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="" xmlns:a16="http://schemas.microsoft.com/office/drawing/2014/main" id="{8619107C-A6F5-654A-9FEA-5634A981F6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83" r="54303"/>
          <a:stretch/>
        </p:blipFill>
        <p:spPr>
          <a:xfrm>
            <a:off x="3239585" y="1993510"/>
            <a:ext cx="1254036" cy="3342103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="" xmlns:a16="http://schemas.microsoft.com/office/drawing/2014/main" id="{21676937-FBE4-A742-8952-13B75481AC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083"/>
          <a:stretch/>
        </p:blipFill>
        <p:spPr>
          <a:xfrm>
            <a:off x="708579" y="1993510"/>
            <a:ext cx="2304588" cy="334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245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="" xmlns:a16="http://schemas.microsoft.com/office/drawing/2014/main" id="{19272254-8031-7E4B-AE69-1EB8E7DE2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0EA6E47A-984C-FB4B-A964-7E7A3180DB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2" y="260350"/>
            <a:ext cx="11737975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188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CADB059E-BC42-EC45-8AA6-4AA2CA457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5981" y="643237"/>
            <a:ext cx="12192000" cy="707302"/>
          </a:xfrm>
        </p:spPr>
        <p:txBody>
          <a:bodyPr/>
          <a:lstStyle/>
          <a:p>
            <a:r>
              <a:rPr lang="sv-SE" dirty="0" err="1"/>
              <a:t>Resolve</a:t>
            </a:r>
            <a:r>
              <a:rPr lang="sv-SE" dirty="0"/>
              <a:t> &amp; </a:t>
            </a:r>
            <a:r>
              <a:rPr lang="sv-SE" dirty="0" err="1"/>
              <a:t>Resolve</a:t>
            </a:r>
            <a:r>
              <a:rPr lang="sv-SE" dirty="0"/>
              <a:t> play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="" xmlns:a16="http://schemas.microsoft.com/office/drawing/2014/main" id="{CD86BD6E-B26A-5142-BEE8-C842500F73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9909" y="5462391"/>
            <a:ext cx="10520221" cy="334963"/>
          </a:xfrm>
        </p:spPr>
        <p:txBody>
          <a:bodyPr/>
          <a:lstStyle/>
          <a:p>
            <a:r>
              <a:rPr lang="sv-SE" dirty="0"/>
              <a:t>Skapa rum i rummet – </a:t>
            </a:r>
            <a:r>
              <a:rPr lang="sv-SE" dirty="0" err="1"/>
              <a:t>Resolve</a:t>
            </a:r>
            <a:r>
              <a:rPr lang="sv-SE" dirty="0"/>
              <a:t> inbjuder till enskildhet och lugna samtal i offentliga miljöer.</a:t>
            </a:r>
          </a:p>
        </p:txBody>
      </p:sp>
      <p:pic>
        <p:nvPicPr>
          <p:cNvPr id="99" name="Platshållare för bild 98">
            <a:extLst>
              <a:ext uri="{FF2B5EF4-FFF2-40B4-BE49-F238E27FC236}">
                <a16:creationId xmlns="" xmlns:a16="http://schemas.microsoft.com/office/drawing/2014/main" id="{BF6BD3C7-36C5-1647-8985-EBCFE7EA04D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3585488"/>
            <a:ext cx="2416161" cy="1595571"/>
          </a:xfrm>
        </p:spPr>
      </p:pic>
      <p:pic>
        <p:nvPicPr>
          <p:cNvPr id="111" name="Platshållare för bild 110">
            <a:extLst>
              <a:ext uri="{FF2B5EF4-FFF2-40B4-BE49-F238E27FC236}">
                <a16:creationId xmlns="" xmlns:a16="http://schemas.microsoft.com/office/drawing/2014/main" id="{D6D17E8E-C6D7-3743-BCE3-C7385C961C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1798252"/>
            <a:ext cx="2416161" cy="1595571"/>
          </a:xfrm>
        </p:spPr>
      </p:pic>
      <p:pic>
        <p:nvPicPr>
          <p:cNvPr id="121" name="Platshållare för bild 120">
            <a:extLst>
              <a:ext uri="{FF2B5EF4-FFF2-40B4-BE49-F238E27FC236}">
                <a16:creationId xmlns="" xmlns:a16="http://schemas.microsoft.com/office/drawing/2014/main" id="{BE582193-4E1F-EE4A-BB82-0B172FA88C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909" y="1800268"/>
            <a:ext cx="5093456" cy="3383242"/>
          </a:xfrm>
        </p:spPr>
      </p:pic>
      <p:pic>
        <p:nvPicPr>
          <p:cNvPr id="125" name="Platshållare för bild 124">
            <a:extLst>
              <a:ext uri="{FF2B5EF4-FFF2-40B4-BE49-F238E27FC236}">
                <a16:creationId xmlns="" xmlns:a16="http://schemas.microsoft.com/office/drawing/2014/main" id="{D775996B-58BB-494C-9A2F-099E2444229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9243" y="3586589"/>
            <a:ext cx="2600887" cy="1595571"/>
          </a:xfrm>
        </p:spPr>
      </p:pic>
      <p:pic>
        <p:nvPicPr>
          <p:cNvPr id="129" name="Platshållare för bild 128">
            <a:extLst>
              <a:ext uri="{FF2B5EF4-FFF2-40B4-BE49-F238E27FC236}">
                <a16:creationId xmlns="" xmlns:a16="http://schemas.microsoft.com/office/drawing/2014/main" id="{08167987-B026-214B-961A-FD5EA3E2BA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4" y="1798252"/>
            <a:ext cx="2600887" cy="1584954"/>
          </a:xfrm>
        </p:spPr>
      </p:pic>
    </p:spTree>
    <p:extLst>
      <p:ext uri="{BB962C8B-B14F-4D97-AF65-F5344CB8AC3E}">
        <p14:creationId xmlns:p14="http://schemas.microsoft.com/office/powerpoint/2010/main" val="15353830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185" y="1286208"/>
            <a:ext cx="12191999" cy="335065"/>
          </a:xfrm>
        </p:spPr>
        <p:txBody>
          <a:bodyPr/>
          <a:lstStyle/>
          <a:p>
            <a:r>
              <a:rPr lang="sv-SE" dirty="0" err="1"/>
              <a:t>Resolve</a:t>
            </a:r>
            <a:r>
              <a:rPr lang="sv-SE" dirty="0"/>
              <a:t> &amp; </a:t>
            </a:r>
            <a:r>
              <a:rPr lang="sv-SE" dirty="0" err="1"/>
              <a:t>resolve</a:t>
            </a:r>
            <a:r>
              <a:rPr lang="sv-SE" dirty="0"/>
              <a:t> play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96836"/>
            <a:ext cx="12192000" cy="707302"/>
          </a:xfrm>
        </p:spPr>
        <p:txBody>
          <a:bodyPr/>
          <a:lstStyle/>
          <a:p>
            <a:r>
              <a:rPr lang="sv-SE" dirty="0"/>
              <a:t>UTFÖRANDEN &amp; mått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="" xmlns:a16="http://schemas.microsoft.com/office/drawing/2014/main" id="{FEEDD934-8397-E141-820D-DFA6423AF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8006257" y="2526461"/>
            <a:ext cx="3271345" cy="99035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="" xmlns:a16="http://schemas.microsoft.com/office/drawing/2014/main" id="{C64D4129-FE75-5541-A62E-127AE8AD52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743" b="44942"/>
          <a:stretch/>
        </p:blipFill>
        <p:spPr>
          <a:xfrm>
            <a:off x="1271485" y="4360413"/>
            <a:ext cx="4324352" cy="1370652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="" xmlns:a16="http://schemas.microsoft.com/office/drawing/2014/main" id="{6AC8EEBC-ADD2-D24D-9DC7-D821B85E35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7738" y="2435993"/>
            <a:ext cx="2895600" cy="1255474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="" xmlns:a16="http://schemas.microsoft.com/office/drawing/2014/main" id="{2363BA8C-F1B9-BF48-9B14-CB9D881FE3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659" y="2435993"/>
            <a:ext cx="2797211" cy="1255474"/>
          </a:xfrm>
          <a:prstGeom prst="rect">
            <a:avLst/>
          </a:prstGeom>
        </p:spPr>
      </p:pic>
      <p:sp>
        <p:nvSpPr>
          <p:cNvPr id="19" name="Rubrik 4">
            <a:extLst>
              <a:ext uri="{FF2B5EF4-FFF2-40B4-BE49-F238E27FC236}">
                <a16:creationId xmlns="" xmlns:a16="http://schemas.microsoft.com/office/drawing/2014/main" id="{A07B2C39-2B07-3543-AF4B-1538418B42E6}"/>
              </a:ext>
            </a:extLst>
          </p:cNvPr>
          <p:cNvSpPr txBox="1">
            <a:spLocks/>
          </p:cNvSpPr>
          <p:nvPr/>
        </p:nvSpPr>
        <p:spPr>
          <a:xfrm>
            <a:off x="1141661" y="4187617"/>
            <a:ext cx="2812555" cy="161140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5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rPr>
              <a:t>RESOLVE ARMCHAIR &amp; SOFA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–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High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 back</a:t>
            </a:r>
          </a:p>
        </p:txBody>
      </p:sp>
      <p:sp>
        <p:nvSpPr>
          <p:cNvPr id="20" name="Rubrik 4">
            <a:extLst>
              <a:ext uri="{FF2B5EF4-FFF2-40B4-BE49-F238E27FC236}">
                <a16:creationId xmlns="" xmlns:a16="http://schemas.microsoft.com/office/drawing/2014/main" id="{50F10674-387B-C54A-B00A-1641EC1F1D18}"/>
              </a:ext>
            </a:extLst>
          </p:cNvPr>
          <p:cNvSpPr txBox="1">
            <a:spLocks/>
          </p:cNvSpPr>
          <p:nvPr/>
        </p:nvSpPr>
        <p:spPr>
          <a:xfrm>
            <a:off x="1141661" y="2194251"/>
            <a:ext cx="2812555" cy="161140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5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rPr>
              <a:t>RESOLVE PLAY ARMCHAIR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–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Narrow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High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 back</a:t>
            </a:r>
          </a:p>
        </p:txBody>
      </p:sp>
      <p:sp>
        <p:nvSpPr>
          <p:cNvPr id="21" name="Rubrik 4">
            <a:extLst>
              <a:ext uri="{FF2B5EF4-FFF2-40B4-BE49-F238E27FC236}">
                <a16:creationId xmlns="" xmlns:a16="http://schemas.microsoft.com/office/drawing/2014/main" id="{B0493414-3886-F94D-8AC1-62991303475F}"/>
              </a:ext>
            </a:extLst>
          </p:cNvPr>
          <p:cNvSpPr txBox="1">
            <a:spLocks/>
          </p:cNvSpPr>
          <p:nvPr/>
        </p:nvSpPr>
        <p:spPr>
          <a:xfrm>
            <a:off x="8006257" y="2197816"/>
            <a:ext cx="2812555" cy="161140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5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rPr>
              <a:t>RESOLVE PLAY SOFA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– 2-seated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sofa</a:t>
            </a:r>
            <a:endParaRPr lang="sv-SE" sz="900" dirty="0">
              <a:solidFill>
                <a:schemeClr val="tx1">
                  <a:lumMod val="65000"/>
                  <a:lumOff val="35000"/>
                </a:schemeClr>
              </a:solidFill>
              <a:latin typeface="Microsoft YaHei Light" panose="020B0502040204020203" pitchFamily="34" charset="-122"/>
            </a:endParaRPr>
          </a:p>
        </p:txBody>
      </p:sp>
      <p:sp>
        <p:nvSpPr>
          <p:cNvPr id="22" name="Rubrik 4">
            <a:extLst>
              <a:ext uri="{FF2B5EF4-FFF2-40B4-BE49-F238E27FC236}">
                <a16:creationId xmlns="" xmlns:a16="http://schemas.microsoft.com/office/drawing/2014/main" id="{8B2A00EE-EC00-F244-979B-A0DBEBD35C68}"/>
              </a:ext>
            </a:extLst>
          </p:cNvPr>
          <p:cNvSpPr txBox="1">
            <a:spLocks/>
          </p:cNvSpPr>
          <p:nvPr/>
        </p:nvSpPr>
        <p:spPr>
          <a:xfrm>
            <a:off x="4630179" y="2197816"/>
            <a:ext cx="2812555" cy="161140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5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rPr>
              <a:t>RESOLVE PLAY ARMCHAIR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– Wide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High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 back</a:t>
            </a:r>
          </a:p>
        </p:txBody>
      </p:sp>
      <p:pic>
        <p:nvPicPr>
          <p:cNvPr id="23" name="Bildobjekt 22">
            <a:extLst>
              <a:ext uri="{FF2B5EF4-FFF2-40B4-BE49-F238E27FC236}">
                <a16:creationId xmlns="" xmlns:a16="http://schemas.microsoft.com/office/drawing/2014/main" id="{240E6048-5CEF-6348-A0E8-E68691095E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0" b="69529"/>
          <a:stretch/>
        </p:blipFill>
        <p:spPr>
          <a:xfrm>
            <a:off x="6353445" y="4368880"/>
            <a:ext cx="4324352" cy="1312887"/>
          </a:xfrm>
          <a:prstGeom prst="rect">
            <a:avLst/>
          </a:prstGeom>
        </p:spPr>
      </p:pic>
      <p:sp>
        <p:nvSpPr>
          <p:cNvPr id="24" name="Rubrik 4">
            <a:extLst>
              <a:ext uri="{FF2B5EF4-FFF2-40B4-BE49-F238E27FC236}">
                <a16:creationId xmlns="" xmlns:a16="http://schemas.microsoft.com/office/drawing/2014/main" id="{22A149D5-73E6-C840-ADE4-B15A7414CEB7}"/>
              </a:ext>
            </a:extLst>
          </p:cNvPr>
          <p:cNvSpPr txBox="1">
            <a:spLocks/>
          </p:cNvSpPr>
          <p:nvPr/>
        </p:nvSpPr>
        <p:spPr>
          <a:xfrm>
            <a:off x="6253470" y="4260866"/>
            <a:ext cx="2812555" cy="161140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5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rPr>
              <a:t>RESOLVE ARMCHAIR &amp; SOFA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– </a:t>
            </a:r>
            <a:r>
              <a:rPr lang="sv-SE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Low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 back</a:t>
            </a:r>
          </a:p>
        </p:txBody>
      </p:sp>
    </p:spTree>
    <p:extLst>
      <p:ext uri="{BB962C8B-B14F-4D97-AF65-F5344CB8AC3E}">
        <p14:creationId xmlns:p14="http://schemas.microsoft.com/office/powerpoint/2010/main" val="12941740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="" xmlns:a16="http://schemas.microsoft.com/office/drawing/2014/main" id="{7A3555D3-7DA6-D44D-93EA-82EF702384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3" y="260350"/>
            <a:ext cx="11737975" cy="6337300"/>
          </a:xfrm>
        </p:spPr>
      </p:pic>
    </p:spTree>
    <p:extLst>
      <p:ext uri="{BB962C8B-B14F-4D97-AF65-F5344CB8AC3E}">
        <p14:creationId xmlns:p14="http://schemas.microsoft.com/office/powerpoint/2010/main" val="4807248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910FD6D9-15C4-6044-966C-9DB27B1D8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185" y="1292066"/>
            <a:ext cx="12191999" cy="335065"/>
          </a:xfrm>
        </p:spPr>
        <p:txBody>
          <a:bodyPr/>
          <a:lstStyle/>
          <a:p>
            <a:r>
              <a:rPr lang="sv-SE" dirty="0"/>
              <a:t>By </a:t>
            </a:r>
            <a:r>
              <a:rPr lang="sv-SE" dirty="0" err="1"/>
              <a:t>edsbyn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CADB059E-BC42-EC45-8AA6-4AA2CA457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5981" y="643237"/>
            <a:ext cx="12192000" cy="707302"/>
          </a:xfrm>
        </p:spPr>
        <p:txBody>
          <a:bodyPr/>
          <a:lstStyle/>
          <a:p>
            <a:r>
              <a:rPr lang="sv-SE" dirty="0" err="1"/>
              <a:t>Embrace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="" xmlns:a16="http://schemas.microsoft.com/office/drawing/2014/main" id="{CD86BD6E-B26A-5142-BEE8-C842500F73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En ljudabsorberande golvskärm som både avgränsar och omsluter.</a:t>
            </a:r>
          </a:p>
        </p:txBody>
      </p:sp>
      <p:pic>
        <p:nvPicPr>
          <p:cNvPr id="16" name="Platshållare för bild 15">
            <a:extLst>
              <a:ext uri="{FF2B5EF4-FFF2-40B4-BE49-F238E27FC236}">
                <a16:creationId xmlns="" xmlns:a16="http://schemas.microsoft.com/office/drawing/2014/main" id="{82DB619E-8D03-1248-AF62-9A0E44D0AA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909" y="1955254"/>
            <a:ext cx="5093456" cy="3383242"/>
          </a:xfrm>
        </p:spPr>
      </p:pic>
      <p:pic>
        <p:nvPicPr>
          <p:cNvPr id="27" name="Platshållare för bild 26">
            <a:extLst>
              <a:ext uri="{FF2B5EF4-FFF2-40B4-BE49-F238E27FC236}">
                <a16:creationId xmlns="" xmlns:a16="http://schemas.microsoft.com/office/drawing/2014/main" id="{AF1A63A4-2EE7-044A-9CCD-AEB08787D5F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3740474"/>
            <a:ext cx="2416161" cy="1595571"/>
          </a:xfrm>
        </p:spPr>
      </p:pic>
      <p:pic>
        <p:nvPicPr>
          <p:cNvPr id="29" name="Platshållare för bild 28">
            <a:extLst>
              <a:ext uri="{FF2B5EF4-FFF2-40B4-BE49-F238E27FC236}">
                <a16:creationId xmlns="" xmlns:a16="http://schemas.microsoft.com/office/drawing/2014/main" id="{41B915CC-6D61-4448-A2DA-192AB8D0EA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4" y="1953238"/>
            <a:ext cx="2600887" cy="1584954"/>
          </a:xfrm>
        </p:spPr>
      </p:pic>
      <p:pic>
        <p:nvPicPr>
          <p:cNvPr id="23" name="Platshållare för bild 22">
            <a:extLst>
              <a:ext uri="{FF2B5EF4-FFF2-40B4-BE49-F238E27FC236}">
                <a16:creationId xmlns="" xmlns:a16="http://schemas.microsoft.com/office/drawing/2014/main" id="{86E82717-BF64-5448-98B9-8304B3017D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1953238"/>
            <a:ext cx="2416161" cy="1595571"/>
          </a:xfrm>
        </p:spPr>
      </p:pic>
      <p:pic>
        <p:nvPicPr>
          <p:cNvPr id="47" name="Platshållare för bild 46">
            <a:extLst>
              <a:ext uri="{FF2B5EF4-FFF2-40B4-BE49-F238E27FC236}">
                <a16:creationId xmlns="" xmlns:a16="http://schemas.microsoft.com/office/drawing/2014/main" id="{97955837-997F-3E4D-94B1-8A8E23BD27A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3" y="3741575"/>
            <a:ext cx="2600887" cy="1595571"/>
          </a:xfrm>
        </p:spPr>
      </p:pic>
    </p:spTree>
    <p:extLst>
      <p:ext uri="{BB962C8B-B14F-4D97-AF65-F5344CB8AC3E}">
        <p14:creationId xmlns:p14="http://schemas.microsoft.com/office/powerpoint/2010/main" val="16403915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185" y="1286208"/>
            <a:ext cx="12191999" cy="335065"/>
          </a:xfrm>
        </p:spPr>
        <p:txBody>
          <a:bodyPr/>
          <a:lstStyle/>
          <a:p>
            <a:r>
              <a:rPr lang="sv-SE" dirty="0" err="1"/>
              <a:t>Embrace</a:t>
            </a:r>
            <a:r>
              <a:rPr lang="sv-SE" dirty="0"/>
              <a:t> </a:t>
            </a:r>
            <a:r>
              <a:rPr lang="sv-SE" dirty="0" err="1"/>
              <a:t>floor</a:t>
            </a:r>
            <a:r>
              <a:rPr lang="sv-SE" dirty="0"/>
              <a:t> </a:t>
            </a:r>
            <a:r>
              <a:rPr lang="sv-SE" dirty="0" err="1"/>
              <a:t>screen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96836"/>
            <a:ext cx="12192000" cy="707302"/>
          </a:xfrm>
        </p:spPr>
        <p:txBody>
          <a:bodyPr/>
          <a:lstStyle/>
          <a:p>
            <a:r>
              <a:rPr lang="sv-SE" dirty="0"/>
              <a:t>mått</a:t>
            </a:r>
          </a:p>
        </p:txBody>
      </p:sp>
      <p:sp>
        <p:nvSpPr>
          <p:cNvPr id="20" name="Rubrik 4">
            <a:extLst>
              <a:ext uri="{FF2B5EF4-FFF2-40B4-BE49-F238E27FC236}">
                <a16:creationId xmlns="" xmlns:a16="http://schemas.microsoft.com/office/drawing/2014/main" id="{50F10674-387B-C54A-B00A-1641EC1F1D18}"/>
              </a:ext>
            </a:extLst>
          </p:cNvPr>
          <p:cNvSpPr txBox="1">
            <a:spLocks/>
          </p:cNvSpPr>
          <p:nvPr/>
        </p:nvSpPr>
        <p:spPr>
          <a:xfrm>
            <a:off x="7870870" y="2310645"/>
            <a:ext cx="2812555" cy="161140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Kopplingsbeslag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AB001BB9-06FF-7141-BEB7-9FC50BA35F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452" b="34063"/>
          <a:stretch/>
        </p:blipFill>
        <p:spPr>
          <a:xfrm>
            <a:off x="1074284" y="2527051"/>
            <a:ext cx="5727700" cy="250257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="" xmlns:a16="http://schemas.microsoft.com/office/drawing/2014/main" id="{CFBC5D29-E4ED-494A-B31C-7D615E6583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695" r="44163" b="6126"/>
          <a:stretch/>
        </p:blipFill>
        <p:spPr>
          <a:xfrm>
            <a:off x="7870870" y="2527051"/>
            <a:ext cx="3198183" cy="433135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="" xmlns:a16="http://schemas.microsoft.com/office/drawing/2014/main" id="{EEC723B0-72EF-3B4C-A7DF-56B44F8AFD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43" t="82034" r="12570" b="3127"/>
          <a:stretch/>
        </p:blipFill>
        <p:spPr>
          <a:xfrm>
            <a:off x="7870870" y="3256828"/>
            <a:ext cx="1299411" cy="895149"/>
          </a:xfrm>
          <a:prstGeom prst="rect">
            <a:avLst/>
          </a:prstGeom>
        </p:spPr>
      </p:pic>
      <p:sp>
        <p:nvSpPr>
          <p:cNvPr id="26" name="Rubrik 4">
            <a:extLst>
              <a:ext uri="{FF2B5EF4-FFF2-40B4-BE49-F238E27FC236}">
                <a16:creationId xmlns="" xmlns:a16="http://schemas.microsoft.com/office/drawing/2014/main" id="{A59AB046-A05D-CE40-A550-DC1CC7593553}"/>
              </a:ext>
            </a:extLst>
          </p:cNvPr>
          <p:cNvSpPr txBox="1">
            <a:spLocks/>
          </p:cNvSpPr>
          <p:nvPr/>
        </p:nvSpPr>
        <p:spPr>
          <a:xfrm>
            <a:off x="7870870" y="3056600"/>
            <a:ext cx="2812555" cy="161140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Fötter</a:t>
            </a:r>
          </a:p>
        </p:txBody>
      </p:sp>
      <p:sp>
        <p:nvSpPr>
          <p:cNvPr id="28" name="Rubrik 4">
            <a:extLst>
              <a:ext uri="{FF2B5EF4-FFF2-40B4-BE49-F238E27FC236}">
                <a16:creationId xmlns="" xmlns:a16="http://schemas.microsoft.com/office/drawing/2014/main" id="{8F08E5C8-8D41-A241-B50D-AEA63FB635CB}"/>
              </a:ext>
            </a:extLst>
          </p:cNvPr>
          <p:cNvSpPr txBox="1">
            <a:spLocks/>
          </p:cNvSpPr>
          <p:nvPr/>
        </p:nvSpPr>
        <p:spPr>
          <a:xfrm>
            <a:off x="1005461" y="2310646"/>
            <a:ext cx="900341" cy="161140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Bredd: 630</a:t>
            </a:r>
          </a:p>
        </p:txBody>
      </p:sp>
      <p:sp>
        <p:nvSpPr>
          <p:cNvPr id="29" name="Rubrik 4">
            <a:extLst>
              <a:ext uri="{FF2B5EF4-FFF2-40B4-BE49-F238E27FC236}">
                <a16:creationId xmlns="" xmlns:a16="http://schemas.microsoft.com/office/drawing/2014/main" id="{9AE76534-0B9C-FD4C-B2F6-92C8B356DD03}"/>
              </a:ext>
            </a:extLst>
          </p:cNvPr>
          <p:cNvSpPr txBox="1">
            <a:spLocks/>
          </p:cNvSpPr>
          <p:nvPr/>
        </p:nvSpPr>
        <p:spPr>
          <a:xfrm>
            <a:off x="2689883" y="2310645"/>
            <a:ext cx="900342" cy="235655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Bredd: 830</a:t>
            </a:r>
          </a:p>
        </p:txBody>
      </p:sp>
      <p:sp>
        <p:nvSpPr>
          <p:cNvPr id="30" name="Rubrik 4">
            <a:extLst>
              <a:ext uri="{FF2B5EF4-FFF2-40B4-BE49-F238E27FC236}">
                <a16:creationId xmlns="" xmlns:a16="http://schemas.microsoft.com/office/drawing/2014/main" id="{C5FD246B-4C4F-C24C-980D-6610589A0E4C}"/>
              </a:ext>
            </a:extLst>
          </p:cNvPr>
          <p:cNvSpPr txBox="1">
            <a:spLocks/>
          </p:cNvSpPr>
          <p:nvPr/>
        </p:nvSpPr>
        <p:spPr>
          <a:xfrm>
            <a:off x="4653437" y="2310645"/>
            <a:ext cx="900342" cy="235655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Bredd: 1230</a:t>
            </a:r>
          </a:p>
        </p:txBody>
      </p:sp>
      <p:sp>
        <p:nvSpPr>
          <p:cNvPr id="31" name="Rubrik 4">
            <a:extLst>
              <a:ext uri="{FF2B5EF4-FFF2-40B4-BE49-F238E27FC236}">
                <a16:creationId xmlns="" xmlns:a16="http://schemas.microsoft.com/office/drawing/2014/main" id="{145E36D2-7276-2D4E-8C19-B785E488EECC}"/>
              </a:ext>
            </a:extLst>
          </p:cNvPr>
          <p:cNvSpPr txBox="1">
            <a:spLocks/>
          </p:cNvSpPr>
          <p:nvPr/>
        </p:nvSpPr>
        <p:spPr>
          <a:xfrm rot="16200000">
            <a:off x="6469641" y="3513910"/>
            <a:ext cx="900342" cy="235655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Höjd: 1435</a:t>
            </a:r>
          </a:p>
        </p:txBody>
      </p:sp>
      <p:sp>
        <p:nvSpPr>
          <p:cNvPr id="32" name="Rubrik 4">
            <a:extLst>
              <a:ext uri="{FF2B5EF4-FFF2-40B4-BE49-F238E27FC236}">
                <a16:creationId xmlns="" xmlns:a16="http://schemas.microsoft.com/office/drawing/2014/main" id="{6A462815-A089-8C4B-BD88-3D8862B06263}"/>
              </a:ext>
            </a:extLst>
          </p:cNvPr>
          <p:cNvSpPr txBox="1">
            <a:spLocks/>
          </p:cNvSpPr>
          <p:nvPr/>
        </p:nvSpPr>
        <p:spPr>
          <a:xfrm rot="16200000">
            <a:off x="3813069" y="3513910"/>
            <a:ext cx="900342" cy="235655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Höjd: 1435</a:t>
            </a:r>
          </a:p>
        </p:txBody>
      </p:sp>
      <p:sp>
        <p:nvSpPr>
          <p:cNvPr id="33" name="Rubrik 4">
            <a:extLst>
              <a:ext uri="{FF2B5EF4-FFF2-40B4-BE49-F238E27FC236}">
                <a16:creationId xmlns="" xmlns:a16="http://schemas.microsoft.com/office/drawing/2014/main" id="{24C0A35E-E543-114B-A3BF-06703A2E4DA9}"/>
              </a:ext>
            </a:extLst>
          </p:cNvPr>
          <p:cNvSpPr txBox="1">
            <a:spLocks/>
          </p:cNvSpPr>
          <p:nvPr/>
        </p:nvSpPr>
        <p:spPr>
          <a:xfrm rot="16200000">
            <a:off x="1811015" y="3513910"/>
            <a:ext cx="900342" cy="235655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</a:rPr>
              <a:t>Höjd: 1435</a:t>
            </a:r>
          </a:p>
        </p:txBody>
      </p:sp>
    </p:spTree>
    <p:extLst>
      <p:ext uri="{BB962C8B-B14F-4D97-AF65-F5344CB8AC3E}">
        <p14:creationId xmlns:p14="http://schemas.microsoft.com/office/powerpoint/2010/main" val="32572364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="" xmlns:a16="http://schemas.microsoft.com/office/drawing/2014/main" id="{910FD6D9-15C4-6044-966C-9DB27B1D8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185" y="1292066"/>
            <a:ext cx="12191999" cy="335065"/>
          </a:xfrm>
        </p:spPr>
        <p:txBody>
          <a:bodyPr/>
          <a:lstStyle/>
          <a:p>
            <a:r>
              <a:rPr lang="sv-SE" dirty="0"/>
              <a:t>Design </a:t>
            </a:r>
            <a:r>
              <a:rPr lang="sv-SE" dirty="0" err="1"/>
              <a:t>jens</a:t>
            </a:r>
            <a:r>
              <a:rPr lang="sv-SE" dirty="0"/>
              <a:t> fager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="" xmlns:a16="http://schemas.microsoft.com/office/drawing/2014/main" id="{CADB059E-BC42-EC45-8AA6-4AA2CA457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5981" y="643237"/>
            <a:ext cx="12192000" cy="707302"/>
          </a:xfrm>
        </p:spPr>
        <p:txBody>
          <a:bodyPr/>
          <a:lstStyle/>
          <a:p>
            <a:r>
              <a:rPr lang="sv-SE" dirty="0"/>
              <a:t>Solid table </a:t>
            </a:r>
            <a:r>
              <a:rPr lang="sv-SE" dirty="0" err="1"/>
              <a:t>top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="" xmlns:a16="http://schemas.microsoft.com/office/drawing/2014/main" id="{CD86BD6E-B26A-5142-BEE8-C842500F73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sv-SE" dirty="0"/>
              <a:t>Bordsskiva i massivt trä som tillverkas av </a:t>
            </a:r>
            <a:r>
              <a:rPr lang="sv-SE" dirty="0" err="1"/>
              <a:t>helstav</a:t>
            </a:r>
            <a:r>
              <a:rPr lang="sv-SE" dirty="0"/>
              <a:t> med ett spår på undersidan som ger ett behagligt grepp.</a:t>
            </a:r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17" name="Platshållare för bild 16">
            <a:extLst>
              <a:ext uri="{FF2B5EF4-FFF2-40B4-BE49-F238E27FC236}">
                <a16:creationId xmlns="" xmlns:a16="http://schemas.microsoft.com/office/drawing/2014/main" id="{6F31B54D-BEF9-A247-9F9F-95B55F6DC2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909" y="1955254"/>
            <a:ext cx="5093456" cy="3383242"/>
          </a:xfrm>
        </p:spPr>
      </p:pic>
      <p:pic>
        <p:nvPicPr>
          <p:cNvPr id="19" name="Platshållare för bild 18">
            <a:extLst>
              <a:ext uri="{FF2B5EF4-FFF2-40B4-BE49-F238E27FC236}">
                <a16:creationId xmlns="" xmlns:a16="http://schemas.microsoft.com/office/drawing/2014/main" id="{042E746D-EAF0-054D-9042-4AD56A8CA5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1953238"/>
            <a:ext cx="2416161" cy="1595571"/>
          </a:xfrm>
        </p:spPr>
      </p:pic>
      <p:pic>
        <p:nvPicPr>
          <p:cNvPr id="34" name="Platshållare för bild 33">
            <a:extLst>
              <a:ext uri="{FF2B5EF4-FFF2-40B4-BE49-F238E27FC236}">
                <a16:creationId xmlns="" xmlns:a16="http://schemas.microsoft.com/office/drawing/2014/main" id="{27425B8C-DD8C-E04D-8BD2-53BDD9818EF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2"/>
          <a:stretch/>
        </p:blipFill>
        <p:spPr>
          <a:xfrm>
            <a:off x="8749243" y="3741575"/>
            <a:ext cx="2600887" cy="1595571"/>
          </a:xfrm>
        </p:spPr>
      </p:pic>
      <p:pic>
        <p:nvPicPr>
          <p:cNvPr id="24" name="Platshållare för bild 23">
            <a:extLst>
              <a:ext uri="{FF2B5EF4-FFF2-40B4-BE49-F238E27FC236}">
                <a16:creationId xmlns="" xmlns:a16="http://schemas.microsoft.com/office/drawing/2014/main" id="{F8F1247E-10CE-CA4E-959C-903E7A3270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9244" y="1953238"/>
            <a:ext cx="2600887" cy="1584954"/>
          </a:xfrm>
        </p:spPr>
      </p:pic>
      <p:pic>
        <p:nvPicPr>
          <p:cNvPr id="36" name="Platshållare för bild 35">
            <a:extLst>
              <a:ext uri="{FF2B5EF4-FFF2-40B4-BE49-F238E27FC236}">
                <a16:creationId xmlns="" xmlns:a16="http://schemas.microsoft.com/office/drawing/2014/main" id="{3DA8AE5D-29EA-C440-99B7-E7CD027C8AC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224" y="3740474"/>
            <a:ext cx="2416161" cy="1595571"/>
          </a:xfrm>
        </p:spPr>
      </p:pic>
    </p:spTree>
    <p:extLst>
      <p:ext uri="{BB962C8B-B14F-4D97-AF65-F5344CB8AC3E}">
        <p14:creationId xmlns:p14="http://schemas.microsoft.com/office/powerpoint/2010/main" val="21054393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D35DE8B6-C0DA-894F-B73B-B1113E3B4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185" y="1286208"/>
            <a:ext cx="12191999" cy="335065"/>
          </a:xfrm>
        </p:spPr>
        <p:txBody>
          <a:bodyPr/>
          <a:lstStyle/>
          <a:p>
            <a:r>
              <a:rPr lang="sv-SE" dirty="0"/>
              <a:t>Solid table </a:t>
            </a:r>
            <a:r>
              <a:rPr lang="sv-SE" dirty="0" err="1"/>
              <a:t>top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="" xmlns:a16="http://schemas.microsoft.com/office/drawing/2014/main" id="{A160928D-7729-254A-B8C1-55DDACDE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96836"/>
            <a:ext cx="12192000" cy="707302"/>
          </a:xfrm>
        </p:spPr>
        <p:txBody>
          <a:bodyPr/>
          <a:lstStyle/>
          <a:p>
            <a:r>
              <a:rPr lang="sv-SE" dirty="0"/>
              <a:t>UTFÖRANDEN &amp; mått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318A67A9-DE1B-6D4B-B5D9-23A1E0BC8B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11" r="25381" b="65814"/>
          <a:stretch/>
        </p:blipFill>
        <p:spPr>
          <a:xfrm>
            <a:off x="628824" y="2310645"/>
            <a:ext cx="5737008" cy="1051142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="" xmlns:a16="http://schemas.microsoft.com/office/drawing/2014/main" id="{97769B6B-AFC5-0D4B-9082-46FCE4FA7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869" r="25381" b="16818"/>
          <a:stretch/>
        </p:blipFill>
        <p:spPr>
          <a:xfrm>
            <a:off x="625871" y="4023248"/>
            <a:ext cx="5737009" cy="1462458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="" xmlns:a16="http://schemas.microsoft.com/office/drawing/2014/main" id="{A917F2DE-2277-954C-8700-96CA01A4F1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543" r="25381" b="43981"/>
          <a:stretch/>
        </p:blipFill>
        <p:spPr>
          <a:xfrm>
            <a:off x="6308409" y="2352636"/>
            <a:ext cx="5737008" cy="1051142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="" xmlns:a16="http://schemas.microsoft.com/office/drawing/2014/main" id="{A21E2905-AE1C-4648-BC15-E179189F09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82524" r="46559" b="5141"/>
          <a:stretch/>
        </p:blipFill>
        <p:spPr>
          <a:xfrm>
            <a:off x="5925279" y="4168070"/>
            <a:ext cx="2606138" cy="687475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="" xmlns:a16="http://schemas.microsoft.com/office/drawing/2014/main" id="{2D625BAD-BE96-8040-848E-1C0CCCBB5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2049" y="4288466"/>
            <a:ext cx="2657819" cy="567079"/>
          </a:xfrm>
          <a:prstGeom prst="rect">
            <a:avLst/>
          </a:prstGeom>
        </p:spPr>
      </p:pic>
      <p:sp>
        <p:nvSpPr>
          <p:cNvPr id="29" name="Rubrik 4">
            <a:extLst>
              <a:ext uri="{FF2B5EF4-FFF2-40B4-BE49-F238E27FC236}">
                <a16:creationId xmlns="" xmlns:a16="http://schemas.microsoft.com/office/drawing/2014/main" id="{E16C36C9-97AC-DA4F-A08D-D6A968D5F2D8}"/>
              </a:ext>
            </a:extLst>
          </p:cNvPr>
          <p:cNvSpPr txBox="1">
            <a:spLocks/>
          </p:cNvSpPr>
          <p:nvPr/>
        </p:nvSpPr>
        <p:spPr>
          <a:xfrm>
            <a:off x="8867034" y="4006403"/>
            <a:ext cx="2812555" cy="161140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5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rPr>
              <a:t>CONE STATIV</a:t>
            </a:r>
            <a:endParaRPr lang="sv-SE" sz="900" dirty="0">
              <a:solidFill>
                <a:schemeClr val="tx1">
                  <a:lumMod val="65000"/>
                  <a:lumOff val="35000"/>
                </a:schemeClr>
              </a:solidFill>
              <a:latin typeface="Microsoft YaHei Light" panose="020B0502040204020203" pitchFamily="34" charset="-122"/>
            </a:endParaRPr>
          </a:p>
        </p:txBody>
      </p:sp>
      <p:sp>
        <p:nvSpPr>
          <p:cNvPr id="30" name="Rubrik 4">
            <a:extLst>
              <a:ext uri="{FF2B5EF4-FFF2-40B4-BE49-F238E27FC236}">
                <a16:creationId xmlns="" xmlns:a16="http://schemas.microsoft.com/office/drawing/2014/main" id="{E01B4FC3-17EA-5740-B081-3FD94FF97EB2}"/>
              </a:ext>
            </a:extLst>
          </p:cNvPr>
          <p:cNvSpPr txBox="1">
            <a:spLocks/>
          </p:cNvSpPr>
          <p:nvPr/>
        </p:nvSpPr>
        <p:spPr>
          <a:xfrm>
            <a:off x="5925279" y="4006404"/>
            <a:ext cx="2475304" cy="161139"/>
          </a:xfrm>
          <a:prstGeom prst="rect">
            <a:avLst/>
          </a:prstGeom>
          <a:solidFill>
            <a:schemeClr val="bg1"/>
          </a:solidFill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5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Light" panose="020B0502040204020203" pitchFamily="34" charset="-122"/>
              </a:rPr>
              <a:t>FEATHER STATIV</a:t>
            </a:r>
            <a:endParaRPr lang="sv-SE" sz="900" dirty="0">
              <a:solidFill>
                <a:schemeClr val="tx1">
                  <a:lumMod val="65000"/>
                  <a:lumOff val="35000"/>
                </a:schemeClr>
              </a:solidFill>
              <a:latin typeface="Microsoft YaHei Light" panose="020B0502040204020203" pitchFamily="34" charset="-122"/>
            </a:endParaRPr>
          </a:p>
        </p:txBody>
      </p:sp>
      <p:pic>
        <p:nvPicPr>
          <p:cNvPr id="31" name="Bildobjekt 30">
            <a:extLst>
              <a:ext uri="{FF2B5EF4-FFF2-40B4-BE49-F238E27FC236}">
                <a16:creationId xmlns="" xmlns:a16="http://schemas.microsoft.com/office/drawing/2014/main" id="{1B917B7B-A541-DE40-9C56-4236CEE39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909191" y="4944667"/>
            <a:ext cx="2606138" cy="109860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="" xmlns:a16="http://schemas.microsoft.com/office/drawing/2014/main" id="{03D5F9ED-DE1F-8A49-A6D9-ED220A44A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5911991" y="4944667"/>
            <a:ext cx="2606138" cy="10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356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="" xmlns:a16="http://schemas.microsoft.com/office/drawing/2014/main" id="{EA2DAE7F-92F0-4642-B7F7-A68F2D3618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13" y="260350"/>
            <a:ext cx="11737975" cy="6337300"/>
          </a:xfrm>
        </p:spPr>
      </p:pic>
    </p:spTree>
    <p:extLst>
      <p:ext uri="{BB962C8B-B14F-4D97-AF65-F5344CB8AC3E}">
        <p14:creationId xmlns:p14="http://schemas.microsoft.com/office/powerpoint/2010/main" val="1364397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239957B0-9770-344F-B55C-92F3A88DE5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768931"/>
            <a:ext cx="12192000" cy="936625"/>
          </a:xfrm>
        </p:spPr>
        <p:txBody>
          <a:bodyPr/>
          <a:lstStyle/>
          <a:p>
            <a:r>
              <a:rPr lang="sv-SE" dirty="0"/>
              <a:t>DESIGN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994D46E1-7A72-9945-A6A1-25343D1992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4930" y="2705556"/>
            <a:ext cx="8462140" cy="2704644"/>
          </a:xfrm>
        </p:spPr>
        <p:txBody>
          <a:bodyPr/>
          <a:lstStyle/>
          <a:p>
            <a:r>
              <a:rPr lang="sv-SE" dirty="0"/>
              <a:t>Edsbyn levererar tillsammans med ledande skandinaviska formgivare,</a:t>
            </a:r>
            <a:br>
              <a:rPr lang="sv-SE" dirty="0"/>
            </a:br>
            <a:r>
              <a:rPr lang="sv-SE" dirty="0"/>
              <a:t>design med hög kvalité som motsvarar förväntningarna i våra offentliga rum.</a:t>
            </a:r>
          </a:p>
          <a:p>
            <a:r>
              <a:rPr lang="sv-SE" dirty="0"/>
              <a:t>Alla formgivare har sina speciella kännetecken samtidigt som deras olikheter samspelar </a:t>
            </a:r>
            <a:br>
              <a:rPr lang="sv-SE" dirty="0"/>
            </a:br>
            <a:r>
              <a:rPr lang="sv-SE" dirty="0"/>
              <a:t>väl mellan produktfamiljerna som presenteras i Edsbyns sortiment.</a:t>
            </a:r>
          </a:p>
        </p:txBody>
      </p:sp>
    </p:spTree>
    <p:extLst>
      <p:ext uri="{BB962C8B-B14F-4D97-AF65-F5344CB8AC3E}">
        <p14:creationId xmlns:p14="http://schemas.microsoft.com/office/powerpoint/2010/main" val="12023437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73E9DB66-DE62-4443-B373-EA85859546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My soundspace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82AB9F1E-75B4-8D47-9006-0C19A39DFA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Sound for a sense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silence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08302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>
            <a:extLst>
              <a:ext uri="{FF2B5EF4-FFF2-40B4-BE49-F238E27FC236}">
                <a16:creationId xmlns="" xmlns:a16="http://schemas.microsoft.com/office/drawing/2014/main" id="{96E0FE16-33ED-5A4C-B6EA-A55E29931E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672" y="519791"/>
            <a:ext cx="5853111" cy="5376155"/>
          </a:xfrm>
        </p:spPr>
      </p:pic>
      <p:pic>
        <p:nvPicPr>
          <p:cNvPr id="14" name="Platshållare för bild 13">
            <a:extLst>
              <a:ext uri="{FF2B5EF4-FFF2-40B4-BE49-F238E27FC236}">
                <a16:creationId xmlns="" xmlns:a16="http://schemas.microsoft.com/office/drawing/2014/main" id="{1D9A2757-505B-B74D-A989-32F31F4A26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8444" y="519791"/>
            <a:ext cx="5178884" cy="2588132"/>
          </a:xfrm>
        </p:spPr>
      </p:pic>
      <p:pic>
        <p:nvPicPr>
          <p:cNvPr id="10" name="Platshållare för bild 9">
            <a:extLst>
              <a:ext uri="{FF2B5EF4-FFF2-40B4-BE49-F238E27FC236}">
                <a16:creationId xmlns="" xmlns:a16="http://schemas.microsoft.com/office/drawing/2014/main" id="{37763B7A-0C53-7E43-A8DC-1C603005A7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7349" y="3307814"/>
            <a:ext cx="2488244" cy="2588132"/>
          </a:xfrm>
        </p:spPr>
      </p:pic>
      <p:pic>
        <p:nvPicPr>
          <p:cNvPr id="16" name="Platshållare för bild 15">
            <a:extLst>
              <a:ext uri="{FF2B5EF4-FFF2-40B4-BE49-F238E27FC236}">
                <a16:creationId xmlns="" xmlns:a16="http://schemas.microsoft.com/office/drawing/2014/main" id="{3D18B595-CA38-6F48-AC09-0A90305BCB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671" y="519790"/>
            <a:ext cx="5853111" cy="5386785"/>
          </a:xfrm>
        </p:spPr>
      </p:pic>
      <p:pic>
        <p:nvPicPr>
          <p:cNvPr id="21" name="Bildobjekt 20">
            <a:extLst>
              <a:ext uri="{FF2B5EF4-FFF2-40B4-BE49-F238E27FC236}">
                <a16:creationId xmlns="" xmlns:a16="http://schemas.microsoft.com/office/drawing/2014/main" id="{BD8C290E-968A-E841-B38A-6D98F9D453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8442" y="3307814"/>
            <a:ext cx="2488245" cy="25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689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BAFE91DA-8189-D942-83D6-00F32710B2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My soundspace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83D68466-318A-2241-A23F-C9EE224812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Ett forskningsprojekt med målet att besvara frågan:</a:t>
            </a:r>
            <a:br>
              <a:rPr lang="sv-SE" dirty="0"/>
            </a:br>
            <a:r>
              <a:rPr lang="sv-SE" dirty="0"/>
              <a:t>Är det möjligt att addera ljud för att uppnå en känsla av tystnad?</a:t>
            </a:r>
          </a:p>
          <a:p>
            <a:r>
              <a:rPr lang="sv-SE" dirty="0"/>
              <a:t> My Soundspace är ett samarbete mellan Edsbyn och Högskolan Väst,</a:t>
            </a:r>
            <a:br>
              <a:rPr lang="sv-SE" dirty="0"/>
            </a:br>
            <a:r>
              <a:rPr lang="sv-SE" dirty="0"/>
              <a:t>där Martin Ljungdahl Eriksson, Industridoktorand, forskar kring att använda</a:t>
            </a:r>
            <a:br>
              <a:rPr lang="sv-SE" dirty="0"/>
            </a:br>
            <a:r>
              <a:rPr lang="sv-SE" dirty="0"/>
              <a:t>ljud som funktionella designelement.</a:t>
            </a:r>
          </a:p>
          <a:p>
            <a:r>
              <a:rPr lang="sv-SE" dirty="0"/>
              <a:t>Ljudtekniken finns nu implementerad i ett antal testprodukter från Edsbyn.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0674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l_Presentation_Edsbyn_190410" id="{16BF92DF-D2C7-164C-8CD2-C7A6FB55F6C3}" vid="{A7FF6A16-B1FD-9942-B903-022D0A9562C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2166</TotalTime>
  <Words>1129</Words>
  <Application>Microsoft Office PowerPoint</Application>
  <PresentationFormat>Bredbild</PresentationFormat>
  <Paragraphs>279</Paragraphs>
  <Slides>92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92</vt:i4>
      </vt:variant>
    </vt:vector>
  </HeadingPairs>
  <TitlesOfParts>
    <vt:vector size="98" baseType="lpstr">
      <vt:lpstr>Calibri</vt:lpstr>
      <vt:lpstr>Times New Roman</vt:lpstr>
      <vt:lpstr>Microsoft YaHei Light</vt:lpstr>
      <vt:lpstr>Akzidenz-Grotesk Std Light</vt:lpstr>
      <vt:lpstr>Arial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Marknadskommunikation</dc:creator>
  <cp:keywords/>
  <dc:description/>
  <cp:lastModifiedBy>Elina Bernulf</cp:lastModifiedBy>
  <cp:revision>152</cp:revision>
  <cp:lastPrinted>2019-04-18T12:17:11Z</cp:lastPrinted>
  <dcterms:created xsi:type="dcterms:W3CDTF">2019-04-10T13:36:42Z</dcterms:created>
  <dcterms:modified xsi:type="dcterms:W3CDTF">2019-05-13T07:39:00Z</dcterms:modified>
  <cp:category/>
</cp:coreProperties>
</file>